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5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6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51" r:id="rId2"/>
    <p:sldMasterId id="2147483763" r:id="rId3"/>
    <p:sldMasterId id="2147483788" r:id="rId4"/>
    <p:sldMasterId id="2147483814" r:id="rId5"/>
    <p:sldMasterId id="2147483841" r:id="rId6"/>
    <p:sldMasterId id="2147483873" r:id="rId7"/>
  </p:sldMasterIdLst>
  <p:notesMasterIdLst>
    <p:notesMasterId r:id="rId47"/>
  </p:notesMasterIdLst>
  <p:sldIdLst>
    <p:sldId id="1844" r:id="rId8"/>
    <p:sldId id="1846" r:id="rId9"/>
    <p:sldId id="285" r:id="rId10"/>
    <p:sldId id="288" r:id="rId11"/>
    <p:sldId id="2457" r:id="rId12"/>
    <p:sldId id="2458" r:id="rId13"/>
    <p:sldId id="1816" r:id="rId14"/>
    <p:sldId id="1841" r:id="rId15"/>
    <p:sldId id="1860" r:id="rId16"/>
    <p:sldId id="1951" r:id="rId17"/>
    <p:sldId id="1859" r:id="rId18"/>
    <p:sldId id="280" r:id="rId19"/>
    <p:sldId id="284" r:id="rId20"/>
    <p:sldId id="283" r:id="rId21"/>
    <p:sldId id="2460" r:id="rId22"/>
    <p:sldId id="267" r:id="rId23"/>
    <p:sldId id="290" r:id="rId24"/>
    <p:sldId id="275" r:id="rId25"/>
    <p:sldId id="292" r:id="rId26"/>
    <p:sldId id="1922" r:id="rId27"/>
    <p:sldId id="1923" r:id="rId28"/>
    <p:sldId id="1854" r:id="rId29"/>
    <p:sldId id="335" r:id="rId30"/>
    <p:sldId id="336" r:id="rId31"/>
    <p:sldId id="1843" r:id="rId32"/>
    <p:sldId id="1925" r:id="rId33"/>
    <p:sldId id="509" r:id="rId34"/>
    <p:sldId id="508" r:id="rId35"/>
    <p:sldId id="1822" r:id="rId36"/>
    <p:sldId id="2459" r:id="rId37"/>
    <p:sldId id="281" r:id="rId38"/>
    <p:sldId id="2462" r:id="rId39"/>
    <p:sldId id="1832" r:id="rId40"/>
    <p:sldId id="1833" r:id="rId41"/>
    <p:sldId id="1834" r:id="rId42"/>
    <p:sldId id="1835" r:id="rId43"/>
    <p:sldId id="2461" r:id="rId44"/>
    <p:sldId id="289" r:id="rId45"/>
    <p:sldId id="30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E0A839E-E0D2-46E8-BBEF-B53BCA39ADC0}">
          <p14:sldIdLst>
            <p14:sldId id="1844"/>
            <p14:sldId id="1846"/>
            <p14:sldId id="285"/>
            <p14:sldId id="288"/>
          </p14:sldIdLst>
        </p14:section>
        <p14:section name="Integration" id="{B08D0598-2C37-452C-964A-2B2C14323AA7}">
          <p14:sldIdLst>
            <p14:sldId id="2457"/>
            <p14:sldId id="2458"/>
            <p14:sldId id="1816"/>
            <p14:sldId id="1841"/>
            <p14:sldId id="1860"/>
            <p14:sldId id="1951"/>
            <p14:sldId id="1859"/>
          </p14:sldIdLst>
        </p14:section>
        <p14:section name="APIs" id="{7821CC07-7C7A-4AD5-A5A6-5071AA64CF88}">
          <p14:sldIdLst>
            <p14:sldId id="280"/>
            <p14:sldId id="284"/>
            <p14:sldId id="283"/>
            <p14:sldId id="2460"/>
            <p14:sldId id="267"/>
            <p14:sldId id="290"/>
            <p14:sldId id="275"/>
            <p14:sldId id="292"/>
            <p14:sldId id="1922"/>
            <p14:sldId id="1923"/>
            <p14:sldId id="1854"/>
            <p14:sldId id="335"/>
            <p14:sldId id="336"/>
          </p14:sldIdLst>
        </p14:section>
        <p14:section name="Messaging" id="{7727F7D5-73DE-4185-AA62-3CC85B2DD0EC}">
          <p14:sldIdLst>
            <p14:sldId id="1843"/>
            <p14:sldId id="1925"/>
            <p14:sldId id="509"/>
            <p14:sldId id="508"/>
            <p14:sldId id="1822"/>
            <p14:sldId id="2459"/>
            <p14:sldId id="281"/>
          </p14:sldIdLst>
        </p14:section>
        <p14:section name="Logic Apps" id="{98B4DEC7-CF5A-4715-B1D3-42255D20FFE9}">
          <p14:sldIdLst>
            <p14:sldId id="2462"/>
            <p14:sldId id="1832"/>
            <p14:sldId id="1833"/>
            <p14:sldId id="1834"/>
            <p14:sldId id="1835"/>
            <p14:sldId id="2461"/>
          </p14:sldIdLst>
        </p14:section>
        <p14:section name="Wrap up" id="{6C7C1BCD-9A04-48B9-A106-E39ED7D6C0D2}">
          <p14:sldIdLst>
            <p14:sldId id="289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9" autoAdjust="0"/>
    <p:restoredTop sz="75700" autoAdjust="0"/>
  </p:normalViewPr>
  <p:slideViewPr>
    <p:cSldViewPr snapToGrid="0">
      <p:cViewPr varScale="1">
        <p:scale>
          <a:sx n="117" d="100"/>
          <a:sy n="117" d="100"/>
        </p:scale>
        <p:origin x="5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DC12A8-9343-4483-BA5F-70719772BA6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631307-A07F-4DB7-B86D-49EF0FC751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Routing</a:t>
          </a:r>
        </a:p>
      </dgm:t>
    </dgm:pt>
    <dgm:pt modelId="{496F53BD-E7AA-4BBC-9826-4589A0654FF1}" type="parTrans" cxnId="{5C6835F1-CC8C-4D34-BA3F-C9C2F87BBA28}">
      <dgm:prSet/>
      <dgm:spPr/>
      <dgm:t>
        <a:bodyPr/>
        <a:lstStyle/>
        <a:p>
          <a:endParaRPr lang="en-US"/>
        </a:p>
      </dgm:t>
    </dgm:pt>
    <dgm:pt modelId="{C49B51AB-C1B6-4EF4-915F-D11AC59C1189}" type="sibTrans" cxnId="{5C6835F1-CC8C-4D34-BA3F-C9C2F87BBA28}">
      <dgm:prSet/>
      <dgm:spPr/>
      <dgm:t>
        <a:bodyPr/>
        <a:lstStyle/>
        <a:p>
          <a:endParaRPr lang="en-US"/>
        </a:p>
      </dgm:t>
    </dgm:pt>
    <dgm:pt modelId="{95C376FE-90AD-42F5-90D6-A986F11914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Authentication</a:t>
          </a:r>
        </a:p>
      </dgm:t>
    </dgm:pt>
    <dgm:pt modelId="{CF2CEF10-2996-497C-814B-FFC85CCF856E}" type="parTrans" cxnId="{5BD208AD-DEEA-42BF-A40E-EDCC7E0CC9F3}">
      <dgm:prSet/>
      <dgm:spPr/>
      <dgm:t>
        <a:bodyPr/>
        <a:lstStyle/>
        <a:p>
          <a:endParaRPr lang="en-US"/>
        </a:p>
      </dgm:t>
    </dgm:pt>
    <dgm:pt modelId="{05D98AFA-7A8C-44E2-AE1E-0F8A9FA40C38}" type="sibTrans" cxnId="{5BD208AD-DEEA-42BF-A40E-EDCC7E0CC9F3}">
      <dgm:prSet/>
      <dgm:spPr/>
      <dgm:t>
        <a:bodyPr/>
        <a:lstStyle/>
        <a:p>
          <a:endParaRPr lang="en-US"/>
        </a:p>
      </dgm:t>
    </dgm:pt>
    <dgm:pt modelId="{F95D08A0-34D8-4076-83B2-99325AEC02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Logging</a:t>
          </a:r>
        </a:p>
      </dgm:t>
    </dgm:pt>
    <dgm:pt modelId="{A0340DC1-F5D3-4DEA-962D-0DADBF48BCD9}" type="parTrans" cxnId="{F2E6BB2F-7490-40A4-A02B-3C5DEB9C1382}">
      <dgm:prSet/>
      <dgm:spPr/>
      <dgm:t>
        <a:bodyPr/>
        <a:lstStyle/>
        <a:p>
          <a:endParaRPr lang="en-US"/>
        </a:p>
      </dgm:t>
    </dgm:pt>
    <dgm:pt modelId="{D946EFA2-679D-4CCE-A03D-2D3BA93B8D8C}" type="sibTrans" cxnId="{F2E6BB2F-7490-40A4-A02B-3C5DEB9C1382}">
      <dgm:prSet/>
      <dgm:spPr/>
      <dgm:t>
        <a:bodyPr/>
        <a:lstStyle/>
        <a:p>
          <a:endParaRPr lang="en-US"/>
        </a:p>
      </dgm:t>
    </dgm:pt>
    <dgm:pt modelId="{2756BA9A-30C2-4B50-A688-5AF8B7B996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Caching</a:t>
          </a:r>
        </a:p>
      </dgm:t>
    </dgm:pt>
    <dgm:pt modelId="{62300387-5F79-4875-BBE7-3D9F955D09C5}" type="parTrans" cxnId="{4C7EDCB9-07FA-45A4-A77E-87F75394F018}">
      <dgm:prSet/>
      <dgm:spPr/>
      <dgm:t>
        <a:bodyPr/>
        <a:lstStyle/>
        <a:p>
          <a:endParaRPr lang="en-US"/>
        </a:p>
      </dgm:t>
    </dgm:pt>
    <dgm:pt modelId="{1F247439-9B85-4FF4-B1DA-E6DAC59B8694}" type="sibTrans" cxnId="{4C7EDCB9-07FA-45A4-A77E-87F75394F018}">
      <dgm:prSet/>
      <dgm:spPr/>
      <dgm:t>
        <a:bodyPr/>
        <a:lstStyle/>
        <a:p>
          <a:endParaRPr lang="en-US"/>
        </a:p>
      </dgm:t>
    </dgm:pt>
    <dgm:pt modelId="{09D98E06-8001-4DCB-B61A-D8AC1E0241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Retry/Circuit breaker</a:t>
          </a:r>
        </a:p>
      </dgm:t>
    </dgm:pt>
    <dgm:pt modelId="{00BB679E-45F4-4B1A-B39D-D4D7EDEEDEFD}" type="parTrans" cxnId="{43AE43C9-8320-4E1C-84B2-D7412C0EE77F}">
      <dgm:prSet/>
      <dgm:spPr/>
      <dgm:t>
        <a:bodyPr/>
        <a:lstStyle/>
        <a:p>
          <a:endParaRPr lang="en-US"/>
        </a:p>
      </dgm:t>
    </dgm:pt>
    <dgm:pt modelId="{3DBCAD19-D286-4F98-834A-84CC43026B38}" type="sibTrans" cxnId="{43AE43C9-8320-4E1C-84B2-D7412C0EE77F}">
      <dgm:prSet/>
      <dgm:spPr/>
      <dgm:t>
        <a:bodyPr/>
        <a:lstStyle/>
        <a:p>
          <a:endParaRPr lang="en-US"/>
        </a:p>
      </dgm:t>
    </dgm:pt>
    <dgm:pt modelId="{A2E7448B-3ACC-47D9-B600-A22CD84243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Throttling</a:t>
          </a:r>
        </a:p>
      </dgm:t>
    </dgm:pt>
    <dgm:pt modelId="{8497A728-3D2F-4114-8706-E7CEBB34DCD8}" type="parTrans" cxnId="{E5B8E5B8-2A0A-4F89-A67C-4A5678B9792B}">
      <dgm:prSet/>
      <dgm:spPr/>
      <dgm:t>
        <a:bodyPr/>
        <a:lstStyle/>
        <a:p>
          <a:endParaRPr lang="en-US"/>
        </a:p>
      </dgm:t>
    </dgm:pt>
    <dgm:pt modelId="{09F49014-577B-4A28-9EE2-B3939E7F4741}" type="sibTrans" cxnId="{E5B8E5B8-2A0A-4F89-A67C-4A5678B9792B}">
      <dgm:prSet/>
      <dgm:spPr/>
      <dgm:t>
        <a:bodyPr/>
        <a:lstStyle/>
        <a:p>
          <a:endParaRPr lang="en-US"/>
        </a:p>
      </dgm:t>
    </dgm:pt>
    <dgm:pt modelId="{2FCA849D-8288-4B3A-9FFD-A44F9C25A9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SSL termination</a:t>
          </a:r>
        </a:p>
      </dgm:t>
    </dgm:pt>
    <dgm:pt modelId="{BFF523AE-349A-49D1-9B2E-AFF8C67331F3}" type="parTrans" cxnId="{29EED2A6-92D8-4101-9E25-EC298A4D3BAE}">
      <dgm:prSet/>
      <dgm:spPr/>
      <dgm:t>
        <a:bodyPr/>
        <a:lstStyle/>
        <a:p>
          <a:endParaRPr lang="en-US"/>
        </a:p>
      </dgm:t>
    </dgm:pt>
    <dgm:pt modelId="{41236E3F-178C-4F8E-B05E-95FF15F4CD6F}" type="sibTrans" cxnId="{29EED2A6-92D8-4101-9E25-EC298A4D3BAE}">
      <dgm:prSet/>
      <dgm:spPr/>
      <dgm:t>
        <a:bodyPr/>
        <a:lstStyle/>
        <a:p>
          <a:endParaRPr lang="en-US"/>
        </a:p>
      </dgm:t>
    </dgm:pt>
    <dgm:pt modelId="{8819C1BC-09FE-4762-ABE4-10E87D131422}" type="pres">
      <dgm:prSet presAssocID="{64DC12A8-9343-4483-BA5F-70719772BA69}" presName="root" presStyleCnt="0">
        <dgm:presLayoutVars>
          <dgm:dir/>
          <dgm:resizeHandles val="exact"/>
        </dgm:presLayoutVars>
      </dgm:prSet>
      <dgm:spPr/>
    </dgm:pt>
    <dgm:pt modelId="{3617F336-C85A-49D8-83BE-E26973352516}" type="pres">
      <dgm:prSet presAssocID="{C4631307-A07F-4DB7-B86D-49EF0FC75173}" presName="compNode" presStyleCnt="0"/>
      <dgm:spPr/>
    </dgm:pt>
    <dgm:pt modelId="{3D3F628F-0BF2-4A30-AFE5-EB40B84C7A27}" type="pres">
      <dgm:prSet presAssocID="{C4631307-A07F-4DB7-B86D-49EF0FC7517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35A94B56-0B42-4206-A462-07F69778B91F}" type="pres">
      <dgm:prSet presAssocID="{C4631307-A07F-4DB7-B86D-49EF0FC75173}" presName="spaceRect" presStyleCnt="0"/>
      <dgm:spPr/>
    </dgm:pt>
    <dgm:pt modelId="{2FFEC12F-7355-4BFE-A118-D54AA863FC73}" type="pres">
      <dgm:prSet presAssocID="{C4631307-A07F-4DB7-B86D-49EF0FC75173}" presName="textRect" presStyleLbl="revTx" presStyleIdx="0" presStyleCnt="7">
        <dgm:presLayoutVars>
          <dgm:chMax val="1"/>
          <dgm:chPref val="1"/>
        </dgm:presLayoutVars>
      </dgm:prSet>
      <dgm:spPr/>
    </dgm:pt>
    <dgm:pt modelId="{450931D3-9222-4123-9E10-FF1B97361627}" type="pres">
      <dgm:prSet presAssocID="{C49B51AB-C1B6-4EF4-915F-D11AC59C1189}" presName="sibTrans" presStyleCnt="0"/>
      <dgm:spPr/>
    </dgm:pt>
    <dgm:pt modelId="{A9F17F20-69B3-40EF-887C-AE1A1EE7D1EB}" type="pres">
      <dgm:prSet presAssocID="{95C376FE-90AD-42F5-90D6-A986F11914D7}" presName="compNode" presStyleCnt="0"/>
      <dgm:spPr/>
    </dgm:pt>
    <dgm:pt modelId="{43478FD1-0071-43FA-809C-82E168563F9C}" type="pres">
      <dgm:prSet presAssocID="{95C376FE-90AD-42F5-90D6-A986F11914D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568F25F-6E31-47AB-989D-5382026E9A7C}" type="pres">
      <dgm:prSet presAssocID="{95C376FE-90AD-42F5-90D6-A986F11914D7}" presName="spaceRect" presStyleCnt="0"/>
      <dgm:spPr/>
    </dgm:pt>
    <dgm:pt modelId="{F4B066C9-80E7-40B8-A3D0-089B645E51E2}" type="pres">
      <dgm:prSet presAssocID="{95C376FE-90AD-42F5-90D6-A986F11914D7}" presName="textRect" presStyleLbl="revTx" presStyleIdx="1" presStyleCnt="7">
        <dgm:presLayoutVars>
          <dgm:chMax val="1"/>
          <dgm:chPref val="1"/>
        </dgm:presLayoutVars>
      </dgm:prSet>
      <dgm:spPr/>
    </dgm:pt>
    <dgm:pt modelId="{A208325A-F791-4015-945B-9AEDC23261C5}" type="pres">
      <dgm:prSet presAssocID="{05D98AFA-7A8C-44E2-AE1E-0F8A9FA40C38}" presName="sibTrans" presStyleCnt="0"/>
      <dgm:spPr/>
    </dgm:pt>
    <dgm:pt modelId="{9D23DCA6-0948-4001-A2FD-DD714F10BBD4}" type="pres">
      <dgm:prSet presAssocID="{F95D08A0-34D8-4076-83B2-99325AEC02AC}" presName="compNode" presStyleCnt="0"/>
      <dgm:spPr/>
    </dgm:pt>
    <dgm:pt modelId="{5D60EC7E-DD66-4FB4-AE12-B3C17CCF281A}" type="pres">
      <dgm:prSet presAssocID="{F95D08A0-34D8-4076-83B2-99325AEC02A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337CCC5-D341-402F-8C7B-9678978F3FAB}" type="pres">
      <dgm:prSet presAssocID="{F95D08A0-34D8-4076-83B2-99325AEC02AC}" presName="spaceRect" presStyleCnt="0"/>
      <dgm:spPr/>
    </dgm:pt>
    <dgm:pt modelId="{E20C1D17-C1FA-4680-BFA3-1784DC41B4E9}" type="pres">
      <dgm:prSet presAssocID="{F95D08A0-34D8-4076-83B2-99325AEC02AC}" presName="textRect" presStyleLbl="revTx" presStyleIdx="2" presStyleCnt="7">
        <dgm:presLayoutVars>
          <dgm:chMax val="1"/>
          <dgm:chPref val="1"/>
        </dgm:presLayoutVars>
      </dgm:prSet>
      <dgm:spPr/>
    </dgm:pt>
    <dgm:pt modelId="{B98719A4-A63F-448D-A7CE-2C06527D9532}" type="pres">
      <dgm:prSet presAssocID="{D946EFA2-679D-4CCE-A03D-2D3BA93B8D8C}" presName="sibTrans" presStyleCnt="0"/>
      <dgm:spPr/>
    </dgm:pt>
    <dgm:pt modelId="{C319A6A7-14DB-4DE3-A950-73675405424F}" type="pres">
      <dgm:prSet presAssocID="{2756BA9A-30C2-4B50-A688-5AF8B7B99638}" presName="compNode" presStyleCnt="0"/>
      <dgm:spPr/>
    </dgm:pt>
    <dgm:pt modelId="{590360CB-30DF-4A7C-AF95-486E712347DA}" type="pres">
      <dgm:prSet presAssocID="{2756BA9A-30C2-4B50-A688-5AF8B7B9963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89E0479F-335E-4D7C-99E0-CAC101C8A0C7}" type="pres">
      <dgm:prSet presAssocID="{2756BA9A-30C2-4B50-A688-5AF8B7B99638}" presName="spaceRect" presStyleCnt="0"/>
      <dgm:spPr/>
    </dgm:pt>
    <dgm:pt modelId="{C7FC4560-1442-4494-86A1-4D725A3DA89A}" type="pres">
      <dgm:prSet presAssocID="{2756BA9A-30C2-4B50-A688-5AF8B7B99638}" presName="textRect" presStyleLbl="revTx" presStyleIdx="3" presStyleCnt="7">
        <dgm:presLayoutVars>
          <dgm:chMax val="1"/>
          <dgm:chPref val="1"/>
        </dgm:presLayoutVars>
      </dgm:prSet>
      <dgm:spPr/>
    </dgm:pt>
    <dgm:pt modelId="{E684B245-847A-483E-85FD-556FD0E68E64}" type="pres">
      <dgm:prSet presAssocID="{1F247439-9B85-4FF4-B1DA-E6DAC59B8694}" presName="sibTrans" presStyleCnt="0"/>
      <dgm:spPr/>
    </dgm:pt>
    <dgm:pt modelId="{E46705BB-34DA-4C85-8DD3-948757DFF379}" type="pres">
      <dgm:prSet presAssocID="{09D98E06-8001-4DCB-B61A-D8AC1E024185}" presName="compNode" presStyleCnt="0"/>
      <dgm:spPr/>
    </dgm:pt>
    <dgm:pt modelId="{3CBC334F-BD6A-4456-A2BC-9B1FAE2AEBAF}" type="pres">
      <dgm:prSet presAssocID="{09D98E06-8001-4DCB-B61A-D8AC1E02418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85006D84-C19B-4B53-B698-7570D77838D3}" type="pres">
      <dgm:prSet presAssocID="{09D98E06-8001-4DCB-B61A-D8AC1E024185}" presName="spaceRect" presStyleCnt="0"/>
      <dgm:spPr/>
    </dgm:pt>
    <dgm:pt modelId="{6D1B36A1-C768-4CBD-8F47-2BDF713CA425}" type="pres">
      <dgm:prSet presAssocID="{09D98E06-8001-4DCB-B61A-D8AC1E024185}" presName="textRect" presStyleLbl="revTx" presStyleIdx="4" presStyleCnt="7">
        <dgm:presLayoutVars>
          <dgm:chMax val="1"/>
          <dgm:chPref val="1"/>
        </dgm:presLayoutVars>
      </dgm:prSet>
      <dgm:spPr/>
    </dgm:pt>
    <dgm:pt modelId="{E4EDBE81-266B-4685-860A-A49C1D6F8348}" type="pres">
      <dgm:prSet presAssocID="{3DBCAD19-D286-4F98-834A-84CC43026B38}" presName="sibTrans" presStyleCnt="0"/>
      <dgm:spPr/>
    </dgm:pt>
    <dgm:pt modelId="{CBE56209-A3A9-4051-A571-7BB17197812A}" type="pres">
      <dgm:prSet presAssocID="{A2E7448B-3ACC-47D9-B600-A22CD8424380}" presName="compNode" presStyleCnt="0"/>
      <dgm:spPr/>
    </dgm:pt>
    <dgm:pt modelId="{1A3B197E-D22B-40CF-B640-D1E17C81F287}" type="pres">
      <dgm:prSet presAssocID="{A2E7448B-3ACC-47D9-B600-A22CD8424380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1928F2B-ACE4-4AB7-8AFC-F6F812477E3D}" type="pres">
      <dgm:prSet presAssocID="{A2E7448B-3ACC-47D9-B600-A22CD8424380}" presName="spaceRect" presStyleCnt="0"/>
      <dgm:spPr/>
    </dgm:pt>
    <dgm:pt modelId="{E655C6AA-5AA3-426D-9242-96F4E2E5D9B4}" type="pres">
      <dgm:prSet presAssocID="{A2E7448B-3ACC-47D9-B600-A22CD8424380}" presName="textRect" presStyleLbl="revTx" presStyleIdx="5" presStyleCnt="7">
        <dgm:presLayoutVars>
          <dgm:chMax val="1"/>
          <dgm:chPref val="1"/>
        </dgm:presLayoutVars>
      </dgm:prSet>
      <dgm:spPr/>
    </dgm:pt>
    <dgm:pt modelId="{20C1B005-7A59-49CB-A9B6-9C09DE406162}" type="pres">
      <dgm:prSet presAssocID="{09F49014-577B-4A28-9EE2-B3939E7F4741}" presName="sibTrans" presStyleCnt="0"/>
      <dgm:spPr/>
    </dgm:pt>
    <dgm:pt modelId="{26C1FA03-E3D5-45A5-9357-2CC3F2068695}" type="pres">
      <dgm:prSet presAssocID="{2FCA849D-8288-4B3A-9FFD-A44F9C25A9B4}" presName="compNode" presStyleCnt="0"/>
      <dgm:spPr/>
    </dgm:pt>
    <dgm:pt modelId="{5AA444E1-7B2D-4321-ADE1-1AD8F2154831}" type="pres">
      <dgm:prSet presAssocID="{2FCA849D-8288-4B3A-9FFD-A44F9C25A9B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5F484DA-6309-4829-A7B7-41D213BAE028}" type="pres">
      <dgm:prSet presAssocID="{2FCA849D-8288-4B3A-9FFD-A44F9C25A9B4}" presName="spaceRect" presStyleCnt="0"/>
      <dgm:spPr/>
    </dgm:pt>
    <dgm:pt modelId="{9CA2A4F2-4B20-40DA-9655-90409DEF2281}" type="pres">
      <dgm:prSet presAssocID="{2FCA849D-8288-4B3A-9FFD-A44F9C25A9B4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9090818-F27C-4BEA-9575-67D8682A5F62}" type="presOf" srcId="{95C376FE-90AD-42F5-90D6-A986F11914D7}" destId="{F4B066C9-80E7-40B8-A3D0-089B645E51E2}" srcOrd="0" destOrd="0" presId="urn:microsoft.com/office/officeart/2018/2/layout/IconLabelList"/>
    <dgm:cxn modelId="{F2E6BB2F-7490-40A4-A02B-3C5DEB9C1382}" srcId="{64DC12A8-9343-4483-BA5F-70719772BA69}" destId="{F95D08A0-34D8-4076-83B2-99325AEC02AC}" srcOrd="2" destOrd="0" parTransId="{A0340DC1-F5D3-4DEA-962D-0DADBF48BCD9}" sibTransId="{D946EFA2-679D-4CCE-A03D-2D3BA93B8D8C}"/>
    <dgm:cxn modelId="{F4D90234-B5DD-46C8-AF75-A83A9C8B2D4B}" type="presOf" srcId="{C4631307-A07F-4DB7-B86D-49EF0FC75173}" destId="{2FFEC12F-7355-4BFE-A118-D54AA863FC73}" srcOrd="0" destOrd="0" presId="urn:microsoft.com/office/officeart/2018/2/layout/IconLabelList"/>
    <dgm:cxn modelId="{B5DBBE53-6364-4C73-8DF7-F4DA08648265}" type="presOf" srcId="{F95D08A0-34D8-4076-83B2-99325AEC02AC}" destId="{E20C1D17-C1FA-4680-BFA3-1784DC41B4E9}" srcOrd="0" destOrd="0" presId="urn:microsoft.com/office/officeart/2018/2/layout/IconLabelList"/>
    <dgm:cxn modelId="{29EED2A6-92D8-4101-9E25-EC298A4D3BAE}" srcId="{64DC12A8-9343-4483-BA5F-70719772BA69}" destId="{2FCA849D-8288-4B3A-9FFD-A44F9C25A9B4}" srcOrd="6" destOrd="0" parTransId="{BFF523AE-349A-49D1-9B2E-AFF8C67331F3}" sibTransId="{41236E3F-178C-4F8E-B05E-95FF15F4CD6F}"/>
    <dgm:cxn modelId="{5BD208AD-DEEA-42BF-A40E-EDCC7E0CC9F3}" srcId="{64DC12A8-9343-4483-BA5F-70719772BA69}" destId="{95C376FE-90AD-42F5-90D6-A986F11914D7}" srcOrd="1" destOrd="0" parTransId="{CF2CEF10-2996-497C-814B-FFC85CCF856E}" sibTransId="{05D98AFA-7A8C-44E2-AE1E-0F8A9FA40C38}"/>
    <dgm:cxn modelId="{40AD71B0-8E43-4060-BF65-D17CA1C81D2F}" type="presOf" srcId="{2756BA9A-30C2-4B50-A688-5AF8B7B99638}" destId="{C7FC4560-1442-4494-86A1-4D725A3DA89A}" srcOrd="0" destOrd="0" presId="urn:microsoft.com/office/officeart/2018/2/layout/IconLabelList"/>
    <dgm:cxn modelId="{6F609EB6-C696-44FA-817D-C528172163BC}" type="presOf" srcId="{64DC12A8-9343-4483-BA5F-70719772BA69}" destId="{8819C1BC-09FE-4762-ABE4-10E87D131422}" srcOrd="0" destOrd="0" presId="urn:microsoft.com/office/officeart/2018/2/layout/IconLabelList"/>
    <dgm:cxn modelId="{E5B8E5B8-2A0A-4F89-A67C-4A5678B9792B}" srcId="{64DC12A8-9343-4483-BA5F-70719772BA69}" destId="{A2E7448B-3ACC-47D9-B600-A22CD8424380}" srcOrd="5" destOrd="0" parTransId="{8497A728-3D2F-4114-8706-E7CEBB34DCD8}" sibTransId="{09F49014-577B-4A28-9EE2-B3939E7F4741}"/>
    <dgm:cxn modelId="{4C7EDCB9-07FA-45A4-A77E-87F75394F018}" srcId="{64DC12A8-9343-4483-BA5F-70719772BA69}" destId="{2756BA9A-30C2-4B50-A688-5AF8B7B99638}" srcOrd="3" destOrd="0" parTransId="{62300387-5F79-4875-BBE7-3D9F955D09C5}" sibTransId="{1F247439-9B85-4FF4-B1DA-E6DAC59B8694}"/>
    <dgm:cxn modelId="{096986C6-F6B8-426C-9D58-9B8F71B5BE94}" type="presOf" srcId="{A2E7448B-3ACC-47D9-B600-A22CD8424380}" destId="{E655C6AA-5AA3-426D-9242-96F4E2E5D9B4}" srcOrd="0" destOrd="0" presId="urn:microsoft.com/office/officeart/2018/2/layout/IconLabelList"/>
    <dgm:cxn modelId="{43AE43C9-8320-4E1C-84B2-D7412C0EE77F}" srcId="{64DC12A8-9343-4483-BA5F-70719772BA69}" destId="{09D98E06-8001-4DCB-B61A-D8AC1E024185}" srcOrd="4" destOrd="0" parTransId="{00BB679E-45F4-4B1A-B39D-D4D7EDEEDEFD}" sibTransId="{3DBCAD19-D286-4F98-834A-84CC43026B38}"/>
    <dgm:cxn modelId="{B7A4B4D4-DD54-4E00-89E5-2F4CF22DBB2B}" type="presOf" srcId="{2FCA849D-8288-4B3A-9FFD-A44F9C25A9B4}" destId="{9CA2A4F2-4B20-40DA-9655-90409DEF2281}" srcOrd="0" destOrd="0" presId="urn:microsoft.com/office/officeart/2018/2/layout/IconLabelList"/>
    <dgm:cxn modelId="{5C6835F1-CC8C-4D34-BA3F-C9C2F87BBA28}" srcId="{64DC12A8-9343-4483-BA5F-70719772BA69}" destId="{C4631307-A07F-4DB7-B86D-49EF0FC75173}" srcOrd="0" destOrd="0" parTransId="{496F53BD-E7AA-4BBC-9826-4589A0654FF1}" sibTransId="{C49B51AB-C1B6-4EF4-915F-D11AC59C1189}"/>
    <dgm:cxn modelId="{7B4E45FD-2DD4-4F54-BB50-CA7BD3847733}" type="presOf" srcId="{09D98E06-8001-4DCB-B61A-D8AC1E024185}" destId="{6D1B36A1-C768-4CBD-8F47-2BDF713CA425}" srcOrd="0" destOrd="0" presId="urn:microsoft.com/office/officeart/2018/2/layout/IconLabelList"/>
    <dgm:cxn modelId="{4DA9B7DE-AEEB-41A5-8A13-4C25D7AB9132}" type="presParOf" srcId="{8819C1BC-09FE-4762-ABE4-10E87D131422}" destId="{3617F336-C85A-49D8-83BE-E26973352516}" srcOrd="0" destOrd="0" presId="urn:microsoft.com/office/officeart/2018/2/layout/IconLabelList"/>
    <dgm:cxn modelId="{17048942-4A1F-4303-A601-98AF986D77A0}" type="presParOf" srcId="{3617F336-C85A-49D8-83BE-E26973352516}" destId="{3D3F628F-0BF2-4A30-AFE5-EB40B84C7A27}" srcOrd="0" destOrd="0" presId="urn:microsoft.com/office/officeart/2018/2/layout/IconLabelList"/>
    <dgm:cxn modelId="{9675352A-DF4E-4019-9681-5EA930E42CDB}" type="presParOf" srcId="{3617F336-C85A-49D8-83BE-E26973352516}" destId="{35A94B56-0B42-4206-A462-07F69778B91F}" srcOrd="1" destOrd="0" presId="urn:microsoft.com/office/officeart/2018/2/layout/IconLabelList"/>
    <dgm:cxn modelId="{05B6B78A-3375-41D5-813B-D88A75AA4148}" type="presParOf" srcId="{3617F336-C85A-49D8-83BE-E26973352516}" destId="{2FFEC12F-7355-4BFE-A118-D54AA863FC73}" srcOrd="2" destOrd="0" presId="urn:microsoft.com/office/officeart/2018/2/layout/IconLabelList"/>
    <dgm:cxn modelId="{495887B8-98C2-4F34-8EF7-C5163B3BEF76}" type="presParOf" srcId="{8819C1BC-09FE-4762-ABE4-10E87D131422}" destId="{450931D3-9222-4123-9E10-FF1B97361627}" srcOrd="1" destOrd="0" presId="urn:microsoft.com/office/officeart/2018/2/layout/IconLabelList"/>
    <dgm:cxn modelId="{2CCD9E70-9EC9-4055-817C-C2D15D403708}" type="presParOf" srcId="{8819C1BC-09FE-4762-ABE4-10E87D131422}" destId="{A9F17F20-69B3-40EF-887C-AE1A1EE7D1EB}" srcOrd="2" destOrd="0" presId="urn:microsoft.com/office/officeart/2018/2/layout/IconLabelList"/>
    <dgm:cxn modelId="{3B21DDCD-9CAB-4FE5-96D2-69AF847A4665}" type="presParOf" srcId="{A9F17F20-69B3-40EF-887C-AE1A1EE7D1EB}" destId="{43478FD1-0071-43FA-809C-82E168563F9C}" srcOrd="0" destOrd="0" presId="urn:microsoft.com/office/officeart/2018/2/layout/IconLabelList"/>
    <dgm:cxn modelId="{25C2860D-7EB4-479E-8D58-79FDE43B14A3}" type="presParOf" srcId="{A9F17F20-69B3-40EF-887C-AE1A1EE7D1EB}" destId="{B568F25F-6E31-47AB-989D-5382026E9A7C}" srcOrd="1" destOrd="0" presId="urn:microsoft.com/office/officeart/2018/2/layout/IconLabelList"/>
    <dgm:cxn modelId="{EADF091A-4AF8-43CB-85AD-40208869B60F}" type="presParOf" srcId="{A9F17F20-69B3-40EF-887C-AE1A1EE7D1EB}" destId="{F4B066C9-80E7-40B8-A3D0-089B645E51E2}" srcOrd="2" destOrd="0" presId="urn:microsoft.com/office/officeart/2018/2/layout/IconLabelList"/>
    <dgm:cxn modelId="{50729C70-8E9C-43B2-9BC7-10D1F670A3C9}" type="presParOf" srcId="{8819C1BC-09FE-4762-ABE4-10E87D131422}" destId="{A208325A-F791-4015-945B-9AEDC23261C5}" srcOrd="3" destOrd="0" presId="urn:microsoft.com/office/officeart/2018/2/layout/IconLabelList"/>
    <dgm:cxn modelId="{DAC96FA5-65AE-42D0-A83E-44DE1467EFA7}" type="presParOf" srcId="{8819C1BC-09FE-4762-ABE4-10E87D131422}" destId="{9D23DCA6-0948-4001-A2FD-DD714F10BBD4}" srcOrd="4" destOrd="0" presId="urn:microsoft.com/office/officeart/2018/2/layout/IconLabelList"/>
    <dgm:cxn modelId="{9AACF8FC-B80A-4637-A5CD-0BCCF3AE7D98}" type="presParOf" srcId="{9D23DCA6-0948-4001-A2FD-DD714F10BBD4}" destId="{5D60EC7E-DD66-4FB4-AE12-B3C17CCF281A}" srcOrd="0" destOrd="0" presId="urn:microsoft.com/office/officeart/2018/2/layout/IconLabelList"/>
    <dgm:cxn modelId="{6D1AD949-AB31-4EBA-8CF1-F4B27E7BCAA1}" type="presParOf" srcId="{9D23DCA6-0948-4001-A2FD-DD714F10BBD4}" destId="{A337CCC5-D341-402F-8C7B-9678978F3FAB}" srcOrd="1" destOrd="0" presId="urn:microsoft.com/office/officeart/2018/2/layout/IconLabelList"/>
    <dgm:cxn modelId="{82E01CD6-021A-479A-ACDD-60F818874AC9}" type="presParOf" srcId="{9D23DCA6-0948-4001-A2FD-DD714F10BBD4}" destId="{E20C1D17-C1FA-4680-BFA3-1784DC41B4E9}" srcOrd="2" destOrd="0" presId="urn:microsoft.com/office/officeart/2018/2/layout/IconLabelList"/>
    <dgm:cxn modelId="{1053A1B3-5D67-4453-9E00-3D500DD89995}" type="presParOf" srcId="{8819C1BC-09FE-4762-ABE4-10E87D131422}" destId="{B98719A4-A63F-448D-A7CE-2C06527D9532}" srcOrd="5" destOrd="0" presId="urn:microsoft.com/office/officeart/2018/2/layout/IconLabelList"/>
    <dgm:cxn modelId="{758E57A1-96C4-4A82-8756-AB97F98675D5}" type="presParOf" srcId="{8819C1BC-09FE-4762-ABE4-10E87D131422}" destId="{C319A6A7-14DB-4DE3-A950-73675405424F}" srcOrd="6" destOrd="0" presId="urn:microsoft.com/office/officeart/2018/2/layout/IconLabelList"/>
    <dgm:cxn modelId="{39FB959E-F9FF-48EB-B411-CCEED7AAB334}" type="presParOf" srcId="{C319A6A7-14DB-4DE3-A950-73675405424F}" destId="{590360CB-30DF-4A7C-AF95-486E712347DA}" srcOrd="0" destOrd="0" presId="urn:microsoft.com/office/officeart/2018/2/layout/IconLabelList"/>
    <dgm:cxn modelId="{A911F349-C703-405A-8698-A30812C2F149}" type="presParOf" srcId="{C319A6A7-14DB-4DE3-A950-73675405424F}" destId="{89E0479F-335E-4D7C-99E0-CAC101C8A0C7}" srcOrd="1" destOrd="0" presId="urn:microsoft.com/office/officeart/2018/2/layout/IconLabelList"/>
    <dgm:cxn modelId="{63596E11-650B-4C39-A8F1-AEEC45D81462}" type="presParOf" srcId="{C319A6A7-14DB-4DE3-A950-73675405424F}" destId="{C7FC4560-1442-4494-86A1-4D725A3DA89A}" srcOrd="2" destOrd="0" presId="urn:microsoft.com/office/officeart/2018/2/layout/IconLabelList"/>
    <dgm:cxn modelId="{8DBB59DE-500F-4F23-ABD1-A08FE31BD282}" type="presParOf" srcId="{8819C1BC-09FE-4762-ABE4-10E87D131422}" destId="{E684B245-847A-483E-85FD-556FD0E68E64}" srcOrd="7" destOrd="0" presId="urn:microsoft.com/office/officeart/2018/2/layout/IconLabelList"/>
    <dgm:cxn modelId="{BA871CA0-9DFA-4344-BA5D-4A7C5D371D08}" type="presParOf" srcId="{8819C1BC-09FE-4762-ABE4-10E87D131422}" destId="{E46705BB-34DA-4C85-8DD3-948757DFF379}" srcOrd="8" destOrd="0" presId="urn:microsoft.com/office/officeart/2018/2/layout/IconLabelList"/>
    <dgm:cxn modelId="{8E597F85-5BA1-4230-94E9-A3DB7F60F35C}" type="presParOf" srcId="{E46705BB-34DA-4C85-8DD3-948757DFF379}" destId="{3CBC334F-BD6A-4456-A2BC-9B1FAE2AEBAF}" srcOrd="0" destOrd="0" presId="urn:microsoft.com/office/officeart/2018/2/layout/IconLabelList"/>
    <dgm:cxn modelId="{3724C570-F0B3-4AFE-AC28-396D732E216B}" type="presParOf" srcId="{E46705BB-34DA-4C85-8DD3-948757DFF379}" destId="{85006D84-C19B-4B53-B698-7570D77838D3}" srcOrd="1" destOrd="0" presId="urn:microsoft.com/office/officeart/2018/2/layout/IconLabelList"/>
    <dgm:cxn modelId="{0208EF69-840F-43F2-A0BB-73E1A0D87B21}" type="presParOf" srcId="{E46705BB-34DA-4C85-8DD3-948757DFF379}" destId="{6D1B36A1-C768-4CBD-8F47-2BDF713CA425}" srcOrd="2" destOrd="0" presId="urn:microsoft.com/office/officeart/2018/2/layout/IconLabelList"/>
    <dgm:cxn modelId="{4FF3C0E6-27FD-4881-8FB3-036258F80828}" type="presParOf" srcId="{8819C1BC-09FE-4762-ABE4-10E87D131422}" destId="{E4EDBE81-266B-4685-860A-A49C1D6F8348}" srcOrd="9" destOrd="0" presId="urn:microsoft.com/office/officeart/2018/2/layout/IconLabelList"/>
    <dgm:cxn modelId="{9BDF13DB-4119-4547-97B4-AF55A60D8C51}" type="presParOf" srcId="{8819C1BC-09FE-4762-ABE4-10E87D131422}" destId="{CBE56209-A3A9-4051-A571-7BB17197812A}" srcOrd="10" destOrd="0" presId="urn:microsoft.com/office/officeart/2018/2/layout/IconLabelList"/>
    <dgm:cxn modelId="{149D05BD-181D-4877-875E-91EF4AE83B09}" type="presParOf" srcId="{CBE56209-A3A9-4051-A571-7BB17197812A}" destId="{1A3B197E-D22B-40CF-B640-D1E17C81F287}" srcOrd="0" destOrd="0" presId="urn:microsoft.com/office/officeart/2018/2/layout/IconLabelList"/>
    <dgm:cxn modelId="{385C4DA2-9819-43C3-B97C-50C94981F45C}" type="presParOf" srcId="{CBE56209-A3A9-4051-A571-7BB17197812A}" destId="{C1928F2B-ACE4-4AB7-8AFC-F6F812477E3D}" srcOrd="1" destOrd="0" presId="urn:microsoft.com/office/officeart/2018/2/layout/IconLabelList"/>
    <dgm:cxn modelId="{A56C4B69-2C0F-4724-A9FD-6792E8A3B8B4}" type="presParOf" srcId="{CBE56209-A3A9-4051-A571-7BB17197812A}" destId="{E655C6AA-5AA3-426D-9242-96F4E2E5D9B4}" srcOrd="2" destOrd="0" presId="urn:microsoft.com/office/officeart/2018/2/layout/IconLabelList"/>
    <dgm:cxn modelId="{0B6EEEFE-0CBC-4D88-BB15-17DA2894CB4A}" type="presParOf" srcId="{8819C1BC-09FE-4762-ABE4-10E87D131422}" destId="{20C1B005-7A59-49CB-A9B6-9C09DE406162}" srcOrd="11" destOrd="0" presId="urn:microsoft.com/office/officeart/2018/2/layout/IconLabelList"/>
    <dgm:cxn modelId="{9D915226-1BC0-4FFF-9680-16275BD5CDC9}" type="presParOf" srcId="{8819C1BC-09FE-4762-ABE4-10E87D131422}" destId="{26C1FA03-E3D5-45A5-9357-2CC3F2068695}" srcOrd="12" destOrd="0" presId="urn:microsoft.com/office/officeart/2018/2/layout/IconLabelList"/>
    <dgm:cxn modelId="{32A23316-182F-49F0-B383-D48715C01F84}" type="presParOf" srcId="{26C1FA03-E3D5-45A5-9357-2CC3F2068695}" destId="{5AA444E1-7B2D-4321-ADE1-1AD8F2154831}" srcOrd="0" destOrd="0" presId="urn:microsoft.com/office/officeart/2018/2/layout/IconLabelList"/>
    <dgm:cxn modelId="{AF96A675-53CE-4E7A-BA2D-1FC6DE736410}" type="presParOf" srcId="{26C1FA03-E3D5-45A5-9357-2CC3F2068695}" destId="{05F484DA-6309-4829-A7B7-41D213BAE028}" srcOrd="1" destOrd="0" presId="urn:microsoft.com/office/officeart/2018/2/layout/IconLabelList"/>
    <dgm:cxn modelId="{6FA43EBE-50EC-414C-B1FE-D56F1A9F72A5}" type="presParOf" srcId="{26C1FA03-E3D5-45A5-9357-2CC3F2068695}" destId="{9CA2A4F2-4B20-40DA-9655-90409DEF22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F628F-0BF2-4A30-AFE5-EB40B84C7A27}">
      <dsp:nvSpPr>
        <dsp:cNvPr id="0" name=""/>
        <dsp:cNvSpPr/>
      </dsp:nvSpPr>
      <dsp:spPr>
        <a:xfrm>
          <a:off x="349032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EC12F-7355-4BFE-A118-D54AA863FC73}">
      <dsp:nvSpPr>
        <dsp:cNvPr id="0" name=""/>
        <dsp:cNvSpPr/>
      </dsp:nvSpPr>
      <dsp:spPr>
        <a:xfrm>
          <a:off x="985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Routing</a:t>
          </a:r>
        </a:p>
      </dsp:txBody>
      <dsp:txXfrm>
        <a:off x="985" y="1949098"/>
        <a:ext cx="1265625" cy="506250"/>
      </dsp:txXfrm>
    </dsp:sp>
    <dsp:sp modelId="{43478FD1-0071-43FA-809C-82E168563F9C}">
      <dsp:nvSpPr>
        <dsp:cNvPr id="0" name=""/>
        <dsp:cNvSpPr/>
      </dsp:nvSpPr>
      <dsp:spPr>
        <a:xfrm>
          <a:off x="1836141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066C9-80E7-40B8-A3D0-089B645E51E2}">
      <dsp:nvSpPr>
        <dsp:cNvPr id="0" name=""/>
        <dsp:cNvSpPr/>
      </dsp:nvSpPr>
      <dsp:spPr>
        <a:xfrm>
          <a:off x="1488094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Authentication</a:t>
          </a:r>
        </a:p>
      </dsp:txBody>
      <dsp:txXfrm>
        <a:off x="1488094" y="1949098"/>
        <a:ext cx="1265625" cy="506250"/>
      </dsp:txXfrm>
    </dsp:sp>
    <dsp:sp modelId="{5D60EC7E-DD66-4FB4-AE12-B3C17CCF281A}">
      <dsp:nvSpPr>
        <dsp:cNvPr id="0" name=""/>
        <dsp:cNvSpPr/>
      </dsp:nvSpPr>
      <dsp:spPr>
        <a:xfrm>
          <a:off x="3323250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C1D17-C1FA-4680-BFA3-1784DC41B4E9}">
      <dsp:nvSpPr>
        <dsp:cNvPr id="0" name=""/>
        <dsp:cNvSpPr/>
      </dsp:nvSpPr>
      <dsp:spPr>
        <a:xfrm>
          <a:off x="2975204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Logging</a:t>
          </a:r>
        </a:p>
      </dsp:txBody>
      <dsp:txXfrm>
        <a:off x="2975204" y="1949098"/>
        <a:ext cx="1265625" cy="506250"/>
      </dsp:txXfrm>
    </dsp:sp>
    <dsp:sp modelId="{590360CB-30DF-4A7C-AF95-486E712347DA}">
      <dsp:nvSpPr>
        <dsp:cNvPr id="0" name=""/>
        <dsp:cNvSpPr/>
      </dsp:nvSpPr>
      <dsp:spPr>
        <a:xfrm>
          <a:off x="4810360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C4560-1442-4494-86A1-4D725A3DA89A}">
      <dsp:nvSpPr>
        <dsp:cNvPr id="0" name=""/>
        <dsp:cNvSpPr/>
      </dsp:nvSpPr>
      <dsp:spPr>
        <a:xfrm>
          <a:off x="4462313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Caching</a:t>
          </a:r>
        </a:p>
      </dsp:txBody>
      <dsp:txXfrm>
        <a:off x="4462313" y="1949098"/>
        <a:ext cx="1265625" cy="506250"/>
      </dsp:txXfrm>
    </dsp:sp>
    <dsp:sp modelId="{3CBC334F-BD6A-4456-A2BC-9B1FAE2AEBAF}">
      <dsp:nvSpPr>
        <dsp:cNvPr id="0" name=""/>
        <dsp:cNvSpPr/>
      </dsp:nvSpPr>
      <dsp:spPr>
        <a:xfrm>
          <a:off x="6297469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B36A1-C768-4CBD-8F47-2BDF713CA425}">
      <dsp:nvSpPr>
        <dsp:cNvPr id="0" name=""/>
        <dsp:cNvSpPr/>
      </dsp:nvSpPr>
      <dsp:spPr>
        <a:xfrm>
          <a:off x="5949422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Retry/Circuit breaker</a:t>
          </a:r>
        </a:p>
      </dsp:txBody>
      <dsp:txXfrm>
        <a:off x="5949422" y="1949098"/>
        <a:ext cx="1265625" cy="506250"/>
      </dsp:txXfrm>
    </dsp:sp>
    <dsp:sp modelId="{1A3B197E-D22B-40CF-B640-D1E17C81F287}">
      <dsp:nvSpPr>
        <dsp:cNvPr id="0" name=""/>
        <dsp:cNvSpPr/>
      </dsp:nvSpPr>
      <dsp:spPr>
        <a:xfrm>
          <a:off x="7784579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5C6AA-5AA3-426D-9242-96F4E2E5D9B4}">
      <dsp:nvSpPr>
        <dsp:cNvPr id="0" name=""/>
        <dsp:cNvSpPr/>
      </dsp:nvSpPr>
      <dsp:spPr>
        <a:xfrm>
          <a:off x="7436532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Throttling</a:t>
          </a:r>
        </a:p>
      </dsp:txBody>
      <dsp:txXfrm>
        <a:off x="7436532" y="1949098"/>
        <a:ext cx="1265625" cy="506250"/>
      </dsp:txXfrm>
    </dsp:sp>
    <dsp:sp modelId="{5AA444E1-7B2D-4321-ADE1-1AD8F2154831}">
      <dsp:nvSpPr>
        <dsp:cNvPr id="0" name=""/>
        <dsp:cNvSpPr/>
      </dsp:nvSpPr>
      <dsp:spPr>
        <a:xfrm>
          <a:off x="9271688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2A4F2-4B20-40DA-9655-90409DEF2281}">
      <dsp:nvSpPr>
        <dsp:cNvPr id="0" name=""/>
        <dsp:cNvSpPr/>
      </dsp:nvSpPr>
      <dsp:spPr>
        <a:xfrm>
          <a:off x="8923641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SSL termination</a:t>
          </a:r>
        </a:p>
      </dsp:txBody>
      <dsp:txXfrm>
        <a:off x="8923641" y="1949098"/>
        <a:ext cx="1265625" cy="506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EA5CE-5DB7-4E2E-A66A-5E8418607C45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D7A73-0DE4-4B33-AC8E-57C6C9B74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39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D7A73-0DE4-4B33-AC8E-57C6C9B74D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08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7C77-7EFA-4CAA-A410-E92D82C8E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87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67C77-7EFA-4CAA-A410-E92D82C8E6E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59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4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5:11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066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4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5:11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651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4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5:11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958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CB4754-E6B3-49E8-AEEE-D97351DB03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0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CB4754-E6B3-49E8-AEEE-D97351DB03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2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D7A73-0DE4-4B33-AC8E-57C6C9B74D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1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CB4754-E6B3-49E8-AEEE-D97351DB03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66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architecture of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658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643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4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5:11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88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4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5:11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8671C6-9937-4386-B5FC-EEBE57F88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Intersection of these two worlds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66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74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4CF7B-68E9-C94C-B8BB-6E6B14511C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4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6.png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9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99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7517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856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72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44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597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97936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06226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126686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6" y="3898484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3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6924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6" y="3898484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17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13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81055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6" y="3898484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18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185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284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23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876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2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69056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E57C4-C969-4FE9-B735-816CB4A61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1443" y="-560439"/>
            <a:ext cx="37796400" cy="75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81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8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509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80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455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30268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4034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891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1882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85522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7976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39803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00330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4547120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052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38357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47253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97143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65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86331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5050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87221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04863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66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063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03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3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63861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7302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716239"/>
          </a:xfrm>
        </p:spPr>
        <p:txBody>
          <a:bodyPr wrap="square">
            <a:spAutoFit/>
          </a:bodyPr>
          <a:lstStyle>
            <a:lvl1pPr marL="264022" indent="-264022">
              <a:spcBef>
                <a:spcPts val="1125"/>
              </a:spcBef>
              <a:buClr>
                <a:schemeClr val="tx2"/>
              </a:buClr>
              <a:buFont typeface="Arial" pitchFamily="34" charset="0"/>
              <a:buChar char="•"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88064" indent="-214272">
              <a:defRPr sz="2206"/>
            </a:lvl2pPr>
            <a:lvl3pPr marL="642817" indent="-154753">
              <a:tabLst/>
              <a:defRPr sz="1838"/>
            </a:lvl3pPr>
            <a:lvl4pPr marL="809472" indent="-166657">
              <a:defRPr/>
            </a:lvl4pPr>
            <a:lvl5pPr marL="964224" indent="-1547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716239"/>
          </a:xfrm>
        </p:spPr>
        <p:txBody>
          <a:bodyPr wrap="square">
            <a:spAutoFit/>
          </a:bodyPr>
          <a:lstStyle>
            <a:lvl1pPr marL="264022" indent="-264022">
              <a:spcBef>
                <a:spcPts val="1125"/>
              </a:spcBef>
              <a:buClr>
                <a:schemeClr val="tx2"/>
              </a:buClr>
              <a:buFont typeface="Arial" pitchFamily="34" charset="0"/>
              <a:buChar char="•"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88064" indent="-214272">
              <a:defRPr sz="2206"/>
            </a:lvl2pPr>
            <a:lvl3pPr marL="642817" indent="-154753">
              <a:tabLst/>
              <a:defRPr sz="1838"/>
            </a:lvl3pPr>
            <a:lvl4pPr marL="809472" indent="-166657">
              <a:defRPr/>
            </a:lvl4pPr>
            <a:lvl5pPr marL="964224" indent="-1547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26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1165"/>
            <a:ext cx="10515600" cy="811312"/>
          </a:xfrm>
        </p:spPr>
        <p:txBody>
          <a:bodyPr anchor="b"/>
          <a:lstStyle>
            <a:lvl1pPr>
              <a:defRPr sz="527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324576"/>
          </a:xfrm>
        </p:spPr>
        <p:txBody>
          <a:bodyPr/>
          <a:lstStyle>
            <a:lvl1pPr marL="0" indent="0">
              <a:buNone/>
              <a:defRPr sz="2109">
                <a:solidFill>
                  <a:schemeClr val="tx1">
                    <a:tint val="75000"/>
                  </a:schemeClr>
                </a:solidFill>
              </a:defRPr>
            </a:lvl1pPr>
            <a:lvl2pPr marL="401700" indent="0">
              <a:buNone/>
              <a:defRPr sz="1756">
                <a:solidFill>
                  <a:schemeClr val="tx1">
                    <a:tint val="75000"/>
                  </a:schemeClr>
                </a:solidFill>
              </a:defRPr>
            </a:lvl2pPr>
            <a:lvl3pPr marL="803400" indent="0">
              <a:buNone/>
              <a:defRPr sz="1582">
                <a:solidFill>
                  <a:schemeClr val="tx1">
                    <a:tint val="75000"/>
                  </a:schemeClr>
                </a:solidFill>
              </a:defRPr>
            </a:lvl3pPr>
            <a:lvl4pPr marL="12051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4pPr>
            <a:lvl5pPr marL="1606801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5pPr>
            <a:lvl6pPr marL="20085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6pPr>
            <a:lvl7pPr marL="24102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7pPr>
            <a:lvl8pPr marL="28119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8pPr>
            <a:lvl9pPr marL="32136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92819-27F9-43B4-BA0A-544752B242CA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E340-FC1B-4DE6-9B93-EFD55D58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687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3BD1-3C43-46C4-8D8C-4727FE58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0E1FA-E823-44C9-B972-D35F04E2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E5158-3037-47B8-85EE-C3DA3C17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8CBF-E40E-4D58-82DE-BA961213CF0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7D0EA-5334-4588-8CB9-A963074D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1580B-BF0B-4314-8886-C217F3D4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53693-0414-4CB3-A677-E30FB783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62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5828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838"/>
            </a:lvl2pPr>
            <a:lvl3pPr marL="210091" indent="0">
              <a:buNone/>
              <a:defRPr/>
            </a:lvl3pPr>
            <a:lvl4pPr marL="420181" indent="0">
              <a:buNone/>
              <a:defRPr/>
            </a:lvl4pPr>
            <a:lvl5pPr marL="63027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717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182710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5381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9695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9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656"/>
            <a:ext cx="4572000" cy="110812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27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2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2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90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06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90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2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2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9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4579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3556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12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5102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685" indent="-231685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874" indent="-171384">
              <a:buFont typeface="Wingdings" panose="05000000000000000000" pitchFamily="2" charset="2"/>
              <a:buChar char=""/>
              <a:defRPr sz="2000" b="0"/>
            </a:lvl2pPr>
            <a:lvl3pPr marL="639517" indent="-188840">
              <a:buFont typeface="Wingdings" panose="05000000000000000000" pitchFamily="2" charset="2"/>
              <a:buChar char=""/>
              <a:tabLst/>
              <a:defRPr sz="1600" b="0"/>
            </a:lvl3pPr>
            <a:lvl4pPr marL="828356" indent="-176146">
              <a:buFont typeface="Wingdings" panose="05000000000000000000" pitchFamily="2" charset="2"/>
              <a:buChar char=""/>
              <a:defRPr sz="1400" b="0"/>
            </a:lvl4pPr>
            <a:lvl5pPr marL="1023544" indent="-16979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685" indent="-231685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874" indent="-171384">
              <a:buFont typeface="Wingdings" panose="05000000000000000000" pitchFamily="2" charset="2"/>
              <a:buChar char=""/>
              <a:defRPr sz="2000" b="0"/>
            </a:lvl2pPr>
            <a:lvl3pPr marL="639517" indent="-188840">
              <a:buFont typeface="Wingdings" panose="05000000000000000000" pitchFamily="2" charset="2"/>
              <a:buChar char=""/>
              <a:tabLst/>
              <a:defRPr sz="1600" b="0"/>
            </a:lvl3pPr>
            <a:lvl4pPr marL="828356" indent="-176146">
              <a:buFont typeface="Wingdings" panose="05000000000000000000" pitchFamily="2" charset="2"/>
              <a:buChar char=""/>
              <a:defRPr sz="1400" b="0"/>
            </a:lvl4pPr>
            <a:lvl5pPr marL="1023544" indent="-16979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307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3573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2863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441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496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2" y="2025652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16060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7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23296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4876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7" y="3898485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067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7" y="3898485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77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16518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7" y="3898485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89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61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3302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3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450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90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0991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9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02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16938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E57C4-C969-4FE9-B735-816CB4A61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1443" y="-560439"/>
            <a:ext cx="37796400" cy="75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137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Blu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66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69075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09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43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437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49342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3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191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06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/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6581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5"/>
            <a:ext cx="4225335" cy="32142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751363" y="5"/>
            <a:ext cx="7440636" cy="68580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0" tIns="143344" rIns="179180" bIns="1433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48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2540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876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6151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221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E2AE-0A47-48D5-B759-7077CED4A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FBC53-CE40-4166-93A7-7FD9C9FD0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4EC93-58C4-49DE-ADDA-F831EFA6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45B43-6101-4D92-87AF-A2F59458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6B2AD-4841-4B14-90BF-C934DAD9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661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A5F2-5936-4593-A909-AD829D5D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FEF53-4078-4E20-BB70-131856F1A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F2466-A870-458C-8963-52C5F2A0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1333-5716-47CB-91F6-672B4AD8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D5DAD-7183-47F8-B3E7-A0D91A12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04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6FAF-2886-4065-97FE-81D32250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B3D17-1DD9-4CE0-92F3-44B3E4064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C1815-D684-4114-9EF4-020F5B28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78BF-C8C7-4342-A17C-6E4B2BE3C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8D47B-BB85-48E8-88AA-C48ED42E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60DE-FAEA-445A-BEF3-A59DC9D2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50205-B801-4D22-BF91-3856FC1A0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D1CD4-976A-48DB-AB86-7D57B46D0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71A23-EC7F-4292-A39F-9E6D213E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AD6B0-8C1E-4D72-9635-AB1EE3FC4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FA214-5153-4DED-95E8-76559252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648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5FB6-6F0E-4587-857E-54A7A626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2CEA0-8CA7-4C6A-86CC-5EE62A277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1B349-B209-4097-B994-1B891740A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7941F-DA1B-473D-82A7-EE4CB1CD4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E60EF-39CC-4804-A3FE-D73B5D282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3AA1E-07B4-4F27-BD01-F0E589E2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3AE1D-8841-4629-9B98-FBCA1314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8EA2B-A150-4933-A9BA-804162BD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329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3CDD-0629-4DA3-B156-F0E7E0BD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CBC8F-36C9-497B-8172-7DC96279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8FEB2-4D33-4EE1-BF73-5F755F59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FC5B9-A1CD-4A8E-B1C2-D108F198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446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911064-26FB-40AD-8853-B78E300C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538E3-A7BA-42E8-A800-A0690AD7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628E4-EC73-43C9-9A8A-40538116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372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5DBB-BB51-4758-8C3A-4E2041BD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0914E-CB89-4977-9618-11625B7E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E1623-2E7C-464B-872F-9C3BEBEEF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B7496-79FE-47C6-B600-3D1EBEFD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D8B52-D8AA-464B-9B27-F56B97A7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D6843-6938-4564-88D9-8EA287B7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67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281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D8F4-C874-436B-B0EA-0743155D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4E562D-B6F9-4AF4-8FA2-4260E48A9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53789-C125-4BF7-B9D3-ACC7A1028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33278-76AB-4001-8913-B7EDF531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B116B-483D-4A64-93CF-2BC949CDD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2C911-F6DB-454B-802D-B389363D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28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C5B8-C066-4A70-80B1-FAE593B9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BBE87-08C3-429D-B0A5-5A4982E0B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E0911-E515-4B60-90DA-035330C8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B8934-C79C-4DF4-A4FC-0CF558C7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80646-82EB-493A-9559-8E79D0A4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0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54F1B-B458-4422-97CA-A7C9EF7AD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D999B-7F1E-44EA-9C85-F92BFD4E0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7041A-F9BB-4373-864E-83CA9D67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52272-C4B0-48F1-AB28-00F2FCE2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39B30-0D8E-42FF-A84B-364CE4A1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788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30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746282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261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1781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0243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68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711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5117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85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1709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665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6208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4944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54262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49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17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8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11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29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709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837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59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904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7501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1818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A5F2-5936-4593-A909-AD829D5D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FEF53-4078-4E20-BB70-131856F1A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F2466-A870-458C-8963-52C5F2A0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1333-5716-47CB-91F6-672B4AD8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D5DAD-7183-47F8-B3E7-A0D91A12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385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1F718C1-50EE-4ED5-877E-2518F985EE86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04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03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7165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bl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62FC58-241D-49FF-B627-53CA162710C1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1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whi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-1"/>
            <a:chExt cx="12436475" cy="6994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5" y="2128263"/>
            <a:ext cx="7477989" cy="358620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12028E2-C5DC-4CA9-88C9-D5024B2AD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974" y="2540313"/>
            <a:ext cx="7028471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EFA9DF5-3A2A-422C-B2A6-A700C5CFD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975" y="4342824"/>
            <a:ext cx="6107853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71AA97-C75B-4C43-A9FD-396B975FFE93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61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47596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221248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</a:t>
            </a:r>
            <a:r>
              <a:rPr lang="en-US" dirty="0" err="1"/>
              <a:t>Semibold</a:t>
            </a:r>
            <a:r>
              <a:rPr lang="en-US" dirty="0"/>
              <a:t> 18pt</a:t>
            </a:r>
          </a:p>
          <a:p>
            <a:pPr lvl="1"/>
            <a:r>
              <a:rPr lang="en-US" dirty="0"/>
              <a:t>Second level Segoe UI 18pt</a:t>
            </a:r>
          </a:p>
          <a:p>
            <a:pPr lvl="2"/>
            <a:r>
              <a:rPr lang="en-US" dirty="0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52610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15270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777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endParaRPr lang="en-US" dirty="0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1685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8208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Segoe Regular 18.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</a:t>
            </a:r>
          </a:p>
          <a:p>
            <a:pPr lvl="1"/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 lvl="1"/>
            <a:r>
              <a:rPr lang="en-US" dirty="0" err="1"/>
              <a:t>Pariatur</a:t>
            </a:r>
            <a:r>
              <a:rPr lang="en-US" dirty="0"/>
              <a:t>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7355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36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2"/>
            <a:ext cx="3623050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2"/>
            <a:ext cx="3630521" cy="114550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45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9C6B4-9B54-4D0C-8B87-A0A4642CD20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F3F47-A607-4398-A1C3-1F89AAA510A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4C43B4-0FA2-4818-8D3B-FC12237FA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88087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1179838"/>
            <a:ext cx="3632388" cy="2583813"/>
          </a:xfr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11798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1179838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765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3986233"/>
            <a:ext cx="3623050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3986233"/>
            <a:ext cx="3630521" cy="111389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lang="en-US" sz="1372" b="1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</a:t>
            </a:r>
          </a:p>
          <a:p>
            <a:pPr lvl="1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  <a:p>
            <a:pPr lvl="1"/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Three column photo layout (with bullets)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5438F-A144-457D-89C1-1917055B359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DB57-6EA9-4E0A-A39F-6275C3C0DEBF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05540E-A25B-47D6-9815-472E0476BCE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54862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title Segoe UI Regular bold 14</a:t>
            </a:r>
          </a:p>
          <a:p>
            <a:pPr lvl="1"/>
            <a:r>
              <a:rPr lang="en-US" dirty="0"/>
              <a:t>Body copy Segoe Regular 14.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781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1179837"/>
            <a:ext cx="11336039" cy="4961874"/>
          </a:xfrm>
        </p:spPr>
        <p:txBody>
          <a:bodyPr bIns="1737360" anchor="ctr">
            <a:noAutofit/>
          </a:bodyPr>
          <a:lstStyle>
            <a:lvl1pPr algn="ctr">
              <a:defRPr sz="1765" b="1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Table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E39BF9-0F1F-4C98-A975-A8B02B5F566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EE471-B5D1-430F-A19C-C02BBEF33103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BBDCEA-9E1B-4AA4-A1F7-76CA781FB5E2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76106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757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7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tx1"/>
                  </a:solidFill>
                </a:rPr>
                <a:t>© Microsoft Corporation</a:t>
              </a:r>
              <a:endParaRPr lang="en-US" sz="784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06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BA475-1622-4E42-8C0A-6A71410B58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489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 dirty="0"/>
              <a:t>Section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2ACD6F-63F2-4D01-BB11-747BB1F6B4FD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F207A-9588-40EC-9232-299EB2E0A2D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/>
                  </a:solidFill>
                </a:rPr>
                <a:t>© Microsoft Corporation</a:t>
              </a:r>
              <a:endParaRPr lang="en-US" sz="784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8A9810-50E2-4E40-AC98-471E37E90E9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715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 dirty="0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53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0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727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031D2-4655-4BFE-8E2E-4966C2953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28682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6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3225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33999" y="0"/>
            <a:ext cx="6858000" cy="6893169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7364" y="1993900"/>
            <a:ext cx="4355942" cy="43072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3019" y="1267339"/>
            <a:ext cx="4360286" cy="111232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DA2A82E-E5A3-46CC-8E54-690864029CA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04827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655"/>
            <a:ext cx="4572000" cy="1108121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7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1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38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1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4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68505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9141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4876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772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image" Target="../media/image7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image" Target="../media/image11.emf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image" Target="../media/image7.emf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image" Target="../media/image7.emf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theme" Target="../theme/theme6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2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9.xml"/><Relationship Id="rId29" Type="http://schemas.openxmlformats.org/officeDocument/2006/relationships/image" Target="../media/image7.emf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theme" Target="../theme/theme7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slideLayout" Target="../slideLayouts/slideLayout1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91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90" r:id="rId28"/>
    <p:sldLayoutId id="2147483746" r:id="rId29"/>
    <p:sldLayoutId id="2147483748" r:id="rId30"/>
    <p:sldLayoutId id="2147483749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E7E16E-D995-4F2E-A170-26DB7DF4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A0BCD-AA10-4830-A327-42C1B1F1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E1A42-AD9C-4EC0-94A1-2B57B95D4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46E63-59F6-4706-B625-C60DF450B0F9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9F841-58E4-43BF-8D77-6F28F33A6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71BF6-F3EA-414B-91D7-98F3248A8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4CDD3-009D-4105-AE37-D3E95FD47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3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1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785" r:id="rId22"/>
    <p:sldLayoutId id="2147483786" r:id="rId23"/>
    <p:sldLayoutId id="2147483787" r:id="rId24"/>
    <p:sldLayoutId id="2147483901" r:id="rId25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813" r:id="rId25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4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7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288990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0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</p:sldLayoutIdLst>
  <p:transition>
    <p:fade/>
  </p:transition>
  <p:hf sldNum="0" hdr="0" ftr="0" dt="0"/>
  <p:txStyles>
    <p:titleStyle>
      <a:lvl1pPr algn="l" defTabSz="932384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12" marR="0" indent="-228512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25" marR="0" indent="-228512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6973" marR="0" indent="-199948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639" marR="0" indent="-180906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544" marR="0" indent="-168211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4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0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5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iff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i-management/api-management-polici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gif"/><Relationship Id="rId4" Type="http://schemas.openxmlformats.org/officeDocument/2006/relationships/hyperlink" Target="http://aka.ms/apimpolicyexampl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93.png"/><Relationship Id="rId10" Type="http://schemas.openxmlformats.org/officeDocument/2006/relationships/image" Target="../media/image81.png"/><Relationship Id="rId4" Type="http://schemas.openxmlformats.org/officeDocument/2006/relationships/image" Target="../media/image84.pn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6.png"/><Relationship Id="rId7" Type="http://schemas.openxmlformats.org/officeDocument/2006/relationships/image" Target="../media/image85.png"/><Relationship Id="rId12" Type="http://schemas.openxmlformats.org/officeDocument/2006/relationships/image" Target="../media/image8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11" Type="http://schemas.openxmlformats.org/officeDocument/2006/relationships/image" Target="../media/image81.png"/><Relationship Id="rId5" Type="http://schemas.openxmlformats.org/officeDocument/2006/relationships/image" Target="../media/image84.png"/><Relationship Id="rId10" Type="http://schemas.microsoft.com/office/2007/relationships/hdphoto" Target="../media/hdphoto2.wdp"/><Relationship Id="rId4" Type="http://schemas.openxmlformats.org/officeDocument/2006/relationships/image" Target="../media/image83.png"/><Relationship Id="rId9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2.png"/><Relationship Id="rId7" Type="http://schemas.microsoft.com/office/2007/relationships/hdphoto" Target="../media/hdphoto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7.png"/><Relationship Id="rId4" Type="http://schemas.openxmlformats.org/officeDocument/2006/relationships/image" Target="../media/image83.png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hyperlink" Target="https://madeofstring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dbarkol" TargetMode="External"/><Relationship Id="rId5" Type="http://schemas.openxmlformats.org/officeDocument/2006/relationships/hyperlink" Target="mailto:dabarkol@microsoft.com" TargetMode="External"/><Relationship Id="rId4" Type="http://schemas.openxmlformats.org/officeDocument/2006/relationships/hyperlink" Target="https://twitter.com/dbarkol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13" Type="http://schemas.openxmlformats.org/officeDocument/2006/relationships/image" Target="../media/image118.png"/><Relationship Id="rId3" Type="http://schemas.openxmlformats.org/officeDocument/2006/relationships/image" Target="../media/image109.png"/><Relationship Id="rId7" Type="http://schemas.openxmlformats.org/officeDocument/2006/relationships/image" Target="../media/image86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8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www.cncf.io/" TargetMode="External"/><Relationship Id="rId4" Type="http://schemas.openxmlformats.org/officeDocument/2006/relationships/hyperlink" Target="https://cloudevents.io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7.png"/><Relationship Id="rId18" Type="http://schemas.openxmlformats.org/officeDocument/2006/relationships/image" Target="../media/image141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6.jpg"/><Relationship Id="rId17" Type="http://schemas.microsoft.com/office/2007/relationships/hdphoto" Target="../media/hdphoto3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2.png"/><Relationship Id="rId4" Type="http://schemas.openxmlformats.org/officeDocument/2006/relationships/image" Target="../media/image129.png"/><Relationship Id="rId9" Type="http://schemas.openxmlformats.org/officeDocument/2006/relationships/image" Target="../media/image81.png"/><Relationship Id="rId1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sv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6.tif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sv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ocalazure-integration" TargetMode="External"/><Relationship Id="rId3" Type="http://schemas.openxmlformats.org/officeDocument/2006/relationships/hyperlink" Target="https://aka.ms/azureapim" TargetMode="External"/><Relationship Id="rId7" Type="http://schemas.openxmlformats.org/officeDocument/2006/relationships/hyperlink" Target="https://aka.ms/integrationpap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aka.ms/logicapps" TargetMode="External"/><Relationship Id="rId5" Type="http://schemas.openxmlformats.org/officeDocument/2006/relationships/hyperlink" Target="https://aka.ms/azureeventgrid" TargetMode="External"/><Relationship Id="rId4" Type="http://schemas.openxmlformats.org/officeDocument/2006/relationships/hyperlink" Target="https://aka.ms/servicebu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ocalazure-integr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emf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emf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emf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11" Type="http://schemas.openxmlformats.org/officeDocument/2006/relationships/image" Target="../media/image4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9E6B13F-8000-4B6B-BC7F-03356F5517C5}"/>
              </a:ext>
            </a:extLst>
          </p:cNvPr>
          <p:cNvSpPr txBox="1">
            <a:spLocks/>
          </p:cNvSpPr>
          <p:nvPr/>
        </p:nvSpPr>
        <p:spPr>
          <a:xfrm>
            <a:off x="269302" y="1581915"/>
            <a:ext cx="7604047" cy="179309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800" b="1" dirty="0"/>
              <a:t>Azure Integration Services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3AC4B44-AF89-410F-8A69-41849D412D1C}"/>
              </a:ext>
            </a:extLst>
          </p:cNvPr>
          <p:cNvSpPr txBox="1">
            <a:spLocks/>
          </p:cNvSpPr>
          <p:nvPr/>
        </p:nvSpPr>
        <p:spPr>
          <a:xfrm>
            <a:off x="341647" y="4858555"/>
            <a:ext cx="7373276" cy="131582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SoCal Azure User Group</a:t>
            </a:r>
          </a:p>
          <a:p>
            <a:pPr marL="0" indent="0">
              <a:buNone/>
            </a:pPr>
            <a:r>
              <a:rPr lang="en-US" sz="2800" b="1" dirty="0"/>
              <a:t>September 10</a:t>
            </a:r>
            <a:r>
              <a:rPr lang="en-US" sz="2800" b="1" baseline="30000" dirty="0"/>
              <a:t>th</a:t>
            </a:r>
            <a:r>
              <a:rPr lang="en-US" sz="2800" b="1" dirty="0"/>
              <a:t>, 2019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091239-DC21-4C1E-B6FE-0E30A8E7E541}"/>
              </a:ext>
            </a:extLst>
          </p:cNvPr>
          <p:cNvGrpSpPr/>
          <p:nvPr/>
        </p:nvGrpSpPr>
        <p:grpSpPr>
          <a:xfrm>
            <a:off x="7871501" y="1488347"/>
            <a:ext cx="4101312" cy="4035909"/>
            <a:chOff x="7082691" y="1017784"/>
            <a:chExt cx="4840007" cy="484000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90486D8-4EA2-4312-8A52-BA22E6769D7C}"/>
                </a:ext>
              </a:extLst>
            </p:cNvPr>
            <p:cNvSpPr/>
            <p:nvPr/>
          </p:nvSpPr>
          <p:spPr bwMode="auto">
            <a:xfrm>
              <a:off x="7675011" y="1615489"/>
              <a:ext cx="3655364" cy="3644596"/>
            </a:xfrm>
            <a:prstGeom prst="ellipse">
              <a:avLst/>
            </a:prstGeom>
            <a:solidFill>
              <a:schemeClr val="bg2"/>
            </a:solidFill>
            <a:ln w="1270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5E1BA0-E978-4BA4-8BF3-7503C1306589}"/>
                </a:ext>
              </a:extLst>
            </p:cNvPr>
            <p:cNvSpPr/>
            <p:nvPr/>
          </p:nvSpPr>
          <p:spPr bwMode="auto">
            <a:xfrm>
              <a:off x="7254385" y="1196102"/>
              <a:ext cx="4496620" cy="4483372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92E1FD-3140-4DD0-B11F-E3BAF5E8C296}"/>
                </a:ext>
              </a:extLst>
            </p:cNvPr>
            <p:cNvGrpSpPr/>
            <p:nvPr/>
          </p:nvGrpSpPr>
          <p:grpSpPr>
            <a:xfrm>
              <a:off x="11496348" y="2797541"/>
              <a:ext cx="426350" cy="425094"/>
              <a:chOff x="8666945" y="2708556"/>
              <a:chExt cx="523664" cy="523664"/>
            </a:xfrm>
            <a:solidFill>
              <a:schemeClr val="bg2"/>
            </a:solidFill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9BF8767E-6217-46C4-A068-5EC6EF9FE885}"/>
                  </a:ext>
                </a:extLst>
              </p:cNvPr>
              <p:cNvSpPr/>
              <p:nvPr/>
            </p:nvSpPr>
            <p:spPr bwMode="auto">
              <a:xfrm rot="4740000">
                <a:off x="8666945" y="2708556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plant_3">
                <a:extLst>
                  <a:ext uri="{FF2B5EF4-FFF2-40B4-BE49-F238E27FC236}">
                    <a16:creationId xmlns:a16="http://schemas.microsoft.com/office/drawing/2014/main" id="{1ADD5789-A70C-4D19-9FBE-A24039530CC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32866" y="2806701"/>
                <a:ext cx="191824" cy="327376"/>
              </a:xfrm>
              <a:custGeom>
                <a:avLst/>
                <a:gdLst>
                  <a:gd name="T0" fmla="*/ 130 w 205"/>
                  <a:gd name="T1" fmla="*/ 78 h 355"/>
                  <a:gd name="T2" fmla="*/ 102 w 205"/>
                  <a:gd name="T3" fmla="*/ 106 h 355"/>
                  <a:gd name="T4" fmla="*/ 73 w 205"/>
                  <a:gd name="T5" fmla="*/ 77 h 355"/>
                  <a:gd name="T6" fmla="*/ 73 w 205"/>
                  <a:gd name="T7" fmla="*/ 47 h 355"/>
                  <a:gd name="T8" fmla="*/ 102 w 205"/>
                  <a:gd name="T9" fmla="*/ 76 h 355"/>
                  <a:gd name="T10" fmla="*/ 130 w 205"/>
                  <a:gd name="T11" fmla="*/ 48 h 355"/>
                  <a:gd name="T12" fmla="*/ 73 w 205"/>
                  <a:gd name="T13" fmla="*/ 17 h 355"/>
                  <a:gd name="T14" fmla="*/ 102 w 205"/>
                  <a:gd name="T15" fmla="*/ 46 h 355"/>
                  <a:gd name="T16" fmla="*/ 130 w 205"/>
                  <a:gd name="T17" fmla="*/ 18 h 355"/>
                  <a:gd name="T18" fmla="*/ 102 w 205"/>
                  <a:gd name="T19" fmla="*/ 0 h 355"/>
                  <a:gd name="T20" fmla="*/ 102 w 205"/>
                  <a:gd name="T21" fmla="*/ 46 h 355"/>
                  <a:gd name="T22" fmla="*/ 146 w 205"/>
                  <a:gd name="T23" fmla="*/ 137 h 355"/>
                  <a:gd name="T24" fmla="*/ 174 w 205"/>
                  <a:gd name="T25" fmla="*/ 166 h 355"/>
                  <a:gd name="T26" fmla="*/ 202 w 205"/>
                  <a:gd name="T27" fmla="*/ 138 h 355"/>
                  <a:gd name="T28" fmla="*/ 146 w 205"/>
                  <a:gd name="T29" fmla="*/ 107 h 355"/>
                  <a:gd name="T30" fmla="*/ 174 w 205"/>
                  <a:gd name="T31" fmla="*/ 136 h 355"/>
                  <a:gd name="T32" fmla="*/ 202 w 205"/>
                  <a:gd name="T33" fmla="*/ 108 h 355"/>
                  <a:gd name="T34" fmla="*/ 146 w 205"/>
                  <a:gd name="T35" fmla="*/ 77 h 355"/>
                  <a:gd name="T36" fmla="*/ 174 w 205"/>
                  <a:gd name="T37" fmla="*/ 106 h 355"/>
                  <a:gd name="T38" fmla="*/ 202 w 205"/>
                  <a:gd name="T39" fmla="*/ 78 h 355"/>
                  <a:gd name="T40" fmla="*/ 174 w 205"/>
                  <a:gd name="T41" fmla="*/ 60 h 355"/>
                  <a:gd name="T42" fmla="*/ 174 w 205"/>
                  <a:gd name="T43" fmla="*/ 106 h 355"/>
                  <a:gd name="T44" fmla="*/ 5 w 205"/>
                  <a:gd name="T45" fmla="*/ 137 h 355"/>
                  <a:gd name="T46" fmla="*/ 34 w 205"/>
                  <a:gd name="T47" fmla="*/ 166 h 355"/>
                  <a:gd name="T48" fmla="*/ 62 w 205"/>
                  <a:gd name="T49" fmla="*/ 138 h 355"/>
                  <a:gd name="T50" fmla="*/ 5 w 205"/>
                  <a:gd name="T51" fmla="*/ 107 h 355"/>
                  <a:gd name="T52" fmla="*/ 34 w 205"/>
                  <a:gd name="T53" fmla="*/ 136 h 355"/>
                  <a:gd name="T54" fmla="*/ 62 w 205"/>
                  <a:gd name="T55" fmla="*/ 108 h 355"/>
                  <a:gd name="T56" fmla="*/ 5 w 205"/>
                  <a:gd name="T57" fmla="*/ 77 h 355"/>
                  <a:gd name="T58" fmla="*/ 34 w 205"/>
                  <a:gd name="T59" fmla="*/ 106 h 355"/>
                  <a:gd name="T60" fmla="*/ 62 w 205"/>
                  <a:gd name="T61" fmla="*/ 78 h 355"/>
                  <a:gd name="T62" fmla="*/ 34 w 205"/>
                  <a:gd name="T63" fmla="*/ 60 h 355"/>
                  <a:gd name="T64" fmla="*/ 34 w 205"/>
                  <a:gd name="T65" fmla="*/ 106 h 355"/>
                  <a:gd name="T66" fmla="*/ 34 w 205"/>
                  <a:gd name="T67" fmla="*/ 208 h 355"/>
                  <a:gd name="T68" fmla="*/ 34 w 205"/>
                  <a:gd name="T69" fmla="*/ 166 h 355"/>
                  <a:gd name="T70" fmla="*/ 102 w 205"/>
                  <a:gd name="T71" fmla="*/ 106 h 355"/>
                  <a:gd name="T72" fmla="*/ 102 w 205"/>
                  <a:gd name="T73" fmla="*/ 252 h 355"/>
                  <a:gd name="T74" fmla="*/ 174 w 205"/>
                  <a:gd name="T75" fmla="*/ 166 h 355"/>
                  <a:gd name="T76" fmla="*/ 174 w 205"/>
                  <a:gd name="T77" fmla="*/ 204 h 355"/>
                  <a:gd name="T78" fmla="*/ 31 w 205"/>
                  <a:gd name="T79" fmla="*/ 294 h 355"/>
                  <a:gd name="T80" fmla="*/ 88 w 205"/>
                  <a:gd name="T81" fmla="*/ 349 h 355"/>
                  <a:gd name="T82" fmla="*/ 78 w 205"/>
                  <a:gd name="T83" fmla="*/ 270 h 355"/>
                  <a:gd name="T84" fmla="*/ 2 w 205"/>
                  <a:gd name="T85" fmla="*/ 173 h 355"/>
                  <a:gd name="T86" fmla="*/ 31 w 205"/>
                  <a:gd name="T87" fmla="*/ 294 h 355"/>
                  <a:gd name="T88" fmla="*/ 174 w 205"/>
                  <a:gd name="T89" fmla="*/ 294 h 355"/>
                  <a:gd name="T90" fmla="*/ 203 w 205"/>
                  <a:gd name="T91" fmla="*/ 173 h 355"/>
                  <a:gd name="T92" fmla="*/ 127 w 205"/>
                  <a:gd name="T93" fmla="*/ 270 h 355"/>
                  <a:gd name="T94" fmla="*/ 117 w 205"/>
                  <a:gd name="T95" fmla="*/ 349 h 355"/>
                  <a:gd name="T96" fmla="*/ 174 w 205"/>
                  <a:gd name="T97" fmla="*/ 294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5" h="355">
                    <a:moveTo>
                      <a:pt x="130" y="78"/>
                    </a:moveTo>
                    <a:cubicBezTo>
                      <a:pt x="102" y="106"/>
                      <a:pt x="102" y="106"/>
                      <a:pt x="102" y="106"/>
                    </a:cubicBezTo>
                    <a:cubicBezTo>
                      <a:pt x="73" y="77"/>
                      <a:pt x="73" y="77"/>
                      <a:pt x="73" y="77"/>
                    </a:cubicBezTo>
                    <a:moveTo>
                      <a:pt x="73" y="47"/>
                    </a:moveTo>
                    <a:cubicBezTo>
                      <a:pt x="102" y="76"/>
                      <a:pt x="102" y="76"/>
                      <a:pt x="102" y="76"/>
                    </a:cubicBezTo>
                    <a:cubicBezTo>
                      <a:pt x="130" y="48"/>
                      <a:pt x="130" y="48"/>
                      <a:pt x="130" y="48"/>
                    </a:cubicBezTo>
                    <a:moveTo>
                      <a:pt x="73" y="17"/>
                    </a:moveTo>
                    <a:cubicBezTo>
                      <a:pt x="102" y="46"/>
                      <a:pt x="102" y="46"/>
                      <a:pt x="102" y="46"/>
                    </a:cubicBezTo>
                    <a:cubicBezTo>
                      <a:pt x="130" y="18"/>
                      <a:pt x="130" y="18"/>
                      <a:pt x="130" y="18"/>
                    </a:cubicBezTo>
                    <a:moveTo>
                      <a:pt x="102" y="0"/>
                    </a:moveTo>
                    <a:cubicBezTo>
                      <a:pt x="102" y="46"/>
                      <a:pt x="102" y="46"/>
                      <a:pt x="102" y="46"/>
                    </a:cubicBezTo>
                    <a:moveTo>
                      <a:pt x="146" y="137"/>
                    </a:moveTo>
                    <a:cubicBezTo>
                      <a:pt x="174" y="166"/>
                      <a:pt x="174" y="166"/>
                      <a:pt x="174" y="166"/>
                    </a:cubicBezTo>
                    <a:cubicBezTo>
                      <a:pt x="202" y="138"/>
                      <a:pt x="202" y="138"/>
                      <a:pt x="202" y="138"/>
                    </a:cubicBezTo>
                    <a:moveTo>
                      <a:pt x="146" y="107"/>
                    </a:moveTo>
                    <a:cubicBezTo>
                      <a:pt x="174" y="136"/>
                      <a:pt x="174" y="136"/>
                      <a:pt x="174" y="136"/>
                    </a:cubicBezTo>
                    <a:cubicBezTo>
                      <a:pt x="202" y="108"/>
                      <a:pt x="202" y="108"/>
                      <a:pt x="202" y="108"/>
                    </a:cubicBezTo>
                    <a:moveTo>
                      <a:pt x="146" y="77"/>
                    </a:moveTo>
                    <a:cubicBezTo>
                      <a:pt x="174" y="106"/>
                      <a:pt x="174" y="106"/>
                      <a:pt x="174" y="106"/>
                    </a:cubicBezTo>
                    <a:cubicBezTo>
                      <a:pt x="202" y="78"/>
                      <a:pt x="202" y="78"/>
                      <a:pt x="202" y="78"/>
                    </a:cubicBezTo>
                    <a:moveTo>
                      <a:pt x="174" y="60"/>
                    </a:moveTo>
                    <a:cubicBezTo>
                      <a:pt x="174" y="106"/>
                      <a:pt x="174" y="106"/>
                      <a:pt x="174" y="106"/>
                    </a:cubicBezTo>
                    <a:moveTo>
                      <a:pt x="5" y="137"/>
                    </a:moveTo>
                    <a:cubicBezTo>
                      <a:pt x="34" y="166"/>
                      <a:pt x="34" y="166"/>
                      <a:pt x="34" y="166"/>
                    </a:cubicBezTo>
                    <a:cubicBezTo>
                      <a:pt x="62" y="138"/>
                      <a:pt x="62" y="138"/>
                      <a:pt x="62" y="138"/>
                    </a:cubicBezTo>
                    <a:moveTo>
                      <a:pt x="5" y="107"/>
                    </a:moveTo>
                    <a:cubicBezTo>
                      <a:pt x="34" y="136"/>
                      <a:pt x="34" y="136"/>
                      <a:pt x="34" y="136"/>
                    </a:cubicBezTo>
                    <a:cubicBezTo>
                      <a:pt x="62" y="108"/>
                      <a:pt x="62" y="108"/>
                      <a:pt x="62" y="108"/>
                    </a:cubicBezTo>
                    <a:moveTo>
                      <a:pt x="5" y="77"/>
                    </a:moveTo>
                    <a:cubicBezTo>
                      <a:pt x="34" y="106"/>
                      <a:pt x="34" y="106"/>
                      <a:pt x="34" y="106"/>
                    </a:cubicBezTo>
                    <a:cubicBezTo>
                      <a:pt x="62" y="78"/>
                      <a:pt x="62" y="78"/>
                      <a:pt x="62" y="78"/>
                    </a:cubicBezTo>
                    <a:moveTo>
                      <a:pt x="34" y="60"/>
                    </a:moveTo>
                    <a:cubicBezTo>
                      <a:pt x="34" y="106"/>
                      <a:pt x="34" y="106"/>
                      <a:pt x="34" y="106"/>
                    </a:cubicBezTo>
                    <a:moveTo>
                      <a:pt x="34" y="208"/>
                    </a:moveTo>
                    <a:cubicBezTo>
                      <a:pt x="34" y="166"/>
                      <a:pt x="34" y="166"/>
                      <a:pt x="34" y="166"/>
                    </a:cubicBezTo>
                    <a:moveTo>
                      <a:pt x="102" y="106"/>
                    </a:moveTo>
                    <a:cubicBezTo>
                      <a:pt x="102" y="252"/>
                      <a:pt x="102" y="252"/>
                      <a:pt x="102" y="252"/>
                    </a:cubicBezTo>
                    <a:moveTo>
                      <a:pt x="174" y="166"/>
                    </a:moveTo>
                    <a:cubicBezTo>
                      <a:pt x="174" y="204"/>
                      <a:pt x="174" y="204"/>
                      <a:pt x="174" y="204"/>
                    </a:cubicBezTo>
                    <a:moveTo>
                      <a:pt x="31" y="294"/>
                    </a:moveTo>
                    <a:cubicBezTo>
                      <a:pt x="45" y="323"/>
                      <a:pt x="75" y="355"/>
                      <a:pt x="88" y="349"/>
                    </a:cubicBezTo>
                    <a:cubicBezTo>
                      <a:pt x="101" y="342"/>
                      <a:pt x="97" y="307"/>
                      <a:pt x="78" y="270"/>
                    </a:cubicBezTo>
                    <a:cubicBezTo>
                      <a:pt x="60" y="233"/>
                      <a:pt x="3" y="173"/>
                      <a:pt x="2" y="173"/>
                    </a:cubicBezTo>
                    <a:cubicBezTo>
                      <a:pt x="0" y="172"/>
                      <a:pt x="17" y="264"/>
                      <a:pt x="31" y="294"/>
                    </a:cubicBezTo>
                    <a:close/>
                    <a:moveTo>
                      <a:pt x="174" y="294"/>
                    </a:moveTo>
                    <a:cubicBezTo>
                      <a:pt x="189" y="264"/>
                      <a:pt x="205" y="172"/>
                      <a:pt x="203" y="173"/>
                    </a:cubicBezTo>
                    <a:cubicBezTo>
                      <a:pt x="202" y="173"/>
                      <a:pt x="145" y="233"/>
                      <a:pt x="127" y="270"/>
                    </a:cubicBezTo>
                    <a:cubicBezTo>
                      <a:pt x="109" y="307"/>
                      <a:pt x="104" y="342"/>
                      <a:pt x="117" y="349"/>
                    </a:cubicBezTo>
                    <a:cubicBezTo>
                      <a:pt x="130" y="355"/>
                      <a:pt x="160" y="323"/>
                      <a:pt x="174" y="294"/>
                    </a:cubicBezTo>
                    <a:close/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343947-4F18-49FA-8058-EC129C214AA2}"/>
                </a:ext>
              </a:extLst>
            </p:cNvPr>
            <p:cNvGrpSpPr/>
            <p:nvPr/>
          </p:nvGrpSpPr>
          <p:grpSpPr>
            <a:xfrm>
              <a:off x="9679903" y="5432697"/>
              <a:ext cx="426350" cy="425094"/>
              <a:chOff x="6435895" y="5954753"/>
              <a:chExt cx="523664" cy="523664"/>
            </a:xfrm>
            <a:solidFill>
              <a:schemeClr val="bg2"/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E2159665-5ACC-4164-9A96-6856A7748A4D}"/>
                  </a:ext>
                </a:extLst>
              </p:cNvPr>
              <p:cNvSpPr/>
              <p:nvPr/>
            </p:nvSpPr>
            <p:spPr bwMode="auto">
              <a:xfrm rot="21000000" flipH="1">
                <a:off x="6435895" y="5954753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Fingerprint_E928">
                <a:extLst>
                  <a:ext uri="{FF2B5EF4-FFF2-40B4-BE49-F238E27FC236}">
                    <a16:creationId xmlns:a16="http://schemas.microsoft.com/office/drawing/2014/main" id="{B617291B-ACFB-4F87-993F-6C591A80D64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575554" y="6052285"/>
                <a:ext cx="244346" cy="328600"/>
              </a:xfrm>
              <a:custGeom>
                <a:avLst/>
                <a:gdLst>
                  <a:gd name="T0" fmla="*/ 1116 w 2414"/>
                  <a:gd name="T1" fmla="*/ 1998 h 3246"/>
                  <a:gd name="T2" fmla="*/ 117 w 2414"/>
                  <a:gd name="T3" fmla="*/ 2996 h 3246"/>
                  <a:gd name="T4" fmla="*/ 2115 w 2414"/>
                  <a:gd name="T5" fmla="*/ 250 h 3246"/>
                  <a:gd name="T6" fmla="*/ 1116 w 2414"/>
                  <a:gd name="T7" fmla="*/ 0 h 3246"/>
                  <a:gd name="T8" fmla="*/ 117 w 2414"/>
                  <a:gd name="T9" fmla="*/ 250 h 3246"/>
                  <a:gd name="T10" fmla="*/ 2414 w 2414"/>
                  <a:gd name="T11" fmla="*/ 1248 h 3246"/>
                  <a:gd name="T12" fmla="*/ 1116 w 2414"/>
                  <a:gd name="T13" fmla="*/ 499 h 3246"/>
                  <a:gd name="T14" fmla="*/ 0 w 2414"/>
                  <a:gd name="T15" fmla="*/ 999 h 3246"/>
                  <a:gd name="T16" fmla="*/ 1677 w 2414"/>
                  <a:gd name="T17" fmla="*/ 3246 h 3246"/>
                  <a:gd name="T18" fmla="*/ 2115 w 2414"/>
                  <a:gd name="T19" fmla="*/ 1998 h 3246"/>
                  <a:gd name="T20" fmla="*/ 1116 w 2414"/>
                  <a:gd name="T21" fmla="*/ 999 h 3246"/>
                  <a:gd name="T22" fmla="*/ 117 w 2414"/>
                  <a:gd name="T23" fmla="*/ 1998 h 3246"/>
                  <a:gd name="T24" fmla="*/ 946 w 2414"/>
                  <a:gd name="T25" fmla="*/ 3246 h 3246"/>
                  <a:gd name="T26" fmla="*/ 1616 w 2414"/>
                  <a:gd name="T27" fmla="*/ 1998 h 3246"/>
                  <a:gd name="T28" fmla="*/ 1116 w 2414"/>
                  <a:gd name="T29" fmla="*/ 1498 h 3246"/>
                  <a:gd name="T30" fmla="*/ 617 w 2414"/>
                  <a:gd name="T31" fmla="*/ 1998 h 3246"/>
                  <a:gd name="T32" fmla="*/ 117 w 2414"/>
                  <a:gd name="T33" fmla="*/ 2497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4" h="3246">
                    <a:moveTo>
                      <a:pt x="1116" y="1998"/>
                    </a:moveTo>
                    <a:cubicBezTo>
                      <a:pt x="1116" y="2550"/>
                      <a:pt x="669" y="2996"/>
                      <a:pt x="117" y="2996"/>
                    </a:cubicBezTo>
                    <a:moveTo>
                      <a:pt x="2115" y="250"/>
                    </a:moveTo>
                    <a:cubicBezTo>
                      <a:pt x="1819" y="91"/>
                      <a:pt x="1479" y="0"/>
                      <a:pt x="1116" y="0"/>
                    </a:cubicBezTo>
                    <a:cubicBezTo>
                      <a:pt x="754" y="0"/>
                      <a:pt x="413" y="91"/>
                      <a:pt x="117" y="250"/>
                    </a:cubicBezTo>
                    <a:moveTo>
                      <a:pt x="2414" y="1248"/>
                    </a:moveTo>
                    <a:cubicBezTo>
                      <a:pt x="2155" y="801"/>
                      <a:pt x="1671" y="499"/>
                      <a:pt x="1116" y="499"/>
                    </a:cubicBezTo>
                    <a:cubicBezTo>
                      <a:pt x="673" y="499"/>
                      <a:pt x="274" y="692"/>
                      <a:pt x="0" y="999"/>
                    </a:cubicBezTo>
                    <a:moveTo>
                      <a:pt x="1677" y="3246"/>
                    </a:moveTo>
                    <a:cubicBezTo>
                      <a:pt x="1951" y="2904"/>
                      <a:pt x="2115" y="2470"/>
                      <a:pt x="2115" y="1998"/>
                    </a:cubicBezTo>
                    <a:cubicBezTo>
                      <a:pt x="2115" y="1446"/>
                      <a:pt x="1668" y="999"/>
                      <a:pt x="1116" y="999"/>
                    </a:cubicBezTo>
                    <a:cubicBezTo>
                      <a:pt x="565" y="999"/>
                      <a:pt x="117" y="1446"/>
                      <a:pt x="117" y="1998"/>
                    </a:cubicBezTo>
                    <a:moveTo>
                      <a:pt x="946" y="3246"/>
                    </a:moveTo>
                    <a:cubicBezTo>
                      <a:pt x="1350" y="2978"/>
                      <a:pt x="1616" y="2519"/>
                      <a:pt x="1616" y="1998"/>
                    </a:cubicBezTo>
                    <a:cubicBezTo>
                      <a:pt x="1616" y="1722"/>
                      <a:pt x="1392" y="1498"/>
                      <a:pt x="1116" y="1498"/>
                    </a:cubicBezTo>
                    <a:cubicBezTo>
                      <a:pt x="840" y="1498"/>
                      <a:pt x="617" y="1722"/>
                      <a:pt x="617" y="1998"/>
                    </a:cubicBezTo>
                    <a:cubicBezTo>
                      <a:pt x="617" y="2274"/>
                      <a:pt x="393" y="2497"/>
                      <a:pt x="117" y="2497"/>
                    </a:cubicBezTo>
                  </a:path>
                </a:pathLst>
              </a:custGeom>
              <a:grp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F279A8-1358-4B01-BDA9-D3820DCB6161}"/>
                </a:ext>
              </a:extLst>
            </p:cNvPr>
            <p:cNvGrpSpPr/>
            <p:nvPr/>
          </p:nvGrpSpPr>
          <p:grpSpPr>
            <a:xfrm>
              <a:off x="8899134" y="1017784"/>
              <a:ext cx="426350" cy="425094"/>
              <a:chOff x="5476915" y="516110"/>
              <a:chExt cx="523664" cy="523664"/>
            </a:xfrm>
            <a:solidFill>
              <a:schemeClr val="bg2"/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487F9D6-49DC-467A-89DE-26E2B7F50F99}"/>
                  </a:ext>
                </a:extLst>
              </p:cNvPr>
              <p:cNvSpPr/>
              <p:nvPr/>
            </p:nvSpPr>
            <p:spPr bwMode="auto">
              <a:xfrm rot="21000000" flipH="1">
                <a:off x="5476915" y="516110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key">
                <a:extLst>
                  <a:ext uri="{FF2B5EF4-FFF2-40B4-BE49-F238E27FC236}">
                    <a16:creationId xmlns:a16="http://schemas.microsoft.com/office/drawing/2014/main" id="{DF41DD67-FB52-4931-8995-A4682C72101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91044" y="630997"/>
                <a:ext cx="295406" cy="293890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  <a:gd name="T28" fmla="*/ 76 w 330"/>
                  <a:gd name="T29" fmla="*/ 91 h 328"/>
                  <a:gd name="T30" fmla="*/ 91 w 330"/>
                  <a:gd name="T31" fmla="*/ 76 h 328"/>
                  <a:gd name="T32" fmla="*/ 76 w 330"/>
                  <a:gd name="T33" fmla="*/ 60 h 328"/>
                  <a:gd name="T34" fmla="*/ 60 w 330"/>
                  <a:gd name="T35" fmla="*/ 76 h 328"/>
                  <a:gd name="T36" fmla="*/ 76 w 330"/>
                  <a:gd name="T37" fmla="*/ 9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  <a:moveTo>
                      <a:pt x="76" y="91"/>
                    </a:moveTo>
                    <a:cubicBezTo>
                      <a:pt x="84" y="91"/>
                      <a:pt x="91" y="84"/>
                      <a:pt x="91" y="76"/>
                    </a:cubicBezTo>
                    <a:cubicBezTo>
                      <a:pt x="91" y="67"/>
                      <a:pt x="84" y="60"/>
                      <a:pt x="76" y="60"/>
                    </a:cubicBezTo>
                    <a:cubicBezTo>
                      <a:pt x="67" y="60"/>
                      <a:pt x="60" y="67"/>
                      <a:pt x="60" y="76"/>
                    </a:cubicBezTo>
                    <a:cubicBezTo>
                      <a:pt x="60" y="84"/>
                      <a:pt x="67" y="91"/>
                      <a:pt x="76" y="91"/>
                    </a:cubicBezTo>
                    <a:close/>
                  </a:path>
                </a:pathLst>
              </a:custGeom>
              <a:grp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F8CDD6-81E7-4F98-BFF0-6FC6C8496843}"/>
                </a:ext>
              </a:extLst>
            </p:cNvPr>
            <p:cNvGrpSpPr/>
            <p:nvPr/>
          </p:nvGrpSpPr>
          <p:grpSpPr>
            <a:xfrm>
              <a:off x="8065097" y="1345352"/>
              <a:ext cx="426350" cy="425094"/>
              <a:chOff x="4452509" y="919634"/>
              <a:chExt cx="523664" cy="523664"/>
            </a:xfrm>
            <a:solidFill>
              <a:schemeClr val="bg2"/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B796F8D-FE2E-4EBC-A502-5961CBA623B4}"/>
                  </a:ext>
                </a:extLst>
              </p:cNvPr>
              <p:cNvSpPr/>
              <p:nvPr/>
            </p:nvSpPr>
            <p:spPr bwMode="auto">
              <a:xfrm rot="19620000" flipH="1">
                <a:off x="4452509" y="919634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Temperature_med">
                <a:extLst>
                  <a:ext uri="{FF2B5EF4-FFF2-40B4-BE49-F238E27FC236}">
                    <a16:creationId xmlns:a16="http://schemas.microsoft.com/office/drawing/2014/main" id="{3E5AF781-9CA5-4ACA-BFA5-C9BD75D0D59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42457" y="1001713"/>
                <a:ext cx="143770" cy="359506"/>
              </a:xfrm>
              <a:custGeom>
                <a:avLst/>
                <a:gdLst>
                  <a:gd name="T0" fmla="*/ 748 w 1496"/>
                  <a:gd name="T1" fmla="*/ 3274 h 3743"/>
                  <a:gd name="T2" fmla="*/ 469 w 1496"/>
                  <a:gd name="T3" fmla="*/ 2995 h 3743"/>
                  <a:gd name="T4" fmla="*/ 748 w 1496"/>
                  <a:gd name="T5" fmla="*/ 2716 h 3743"/>
                  <a:gd name="T6" fmla="*/ 1027 w 1496"/>
                  <a:gd name="T7" fmla="*/ 2995 h 3743"/>
                  <a:gd name="T8" fmla="*/ 748 w 1496"/>
                  <a:gd name="T9" fmla="*/ 3274 h 3743"/>
                  <a:gd name="T10" fmla="*/ 1248 w 1496"/>
                  <a:gd name="T11" fmla="*/ 2439 h 3743"/>
                  <a:gd name="T12" fmla="*/ 1248 w 1496"/>
                  <a:gd name="T13" fmla="*/ 500 h 3743"/>
                  <a:gd name="T14" fmla="*/ 748 w 1496"/>
                  <a:gd name="T15" fmla="*/ 0 h 3743"/>
                  <a:gd name="T16" fmla="*/ 748 w 1496"/>
                  <a:gd name="T17" fmla="*/ 0 h 3743"/>
                  <a:gd name="T18" fmla="*/ 248 w 1496"/>
                  <a:gd name="T19" fmla="*/ 500 h 3743"/>
                  <a:gd name="T20" fmla="*/ 248 w 1496"/>
                  <a:gd name="T21" fmla="*/ 2439 h 3743"/>
                  <a:gd name="T22" fmla="*/ 0 w 1496"/>
                  <a:gd name="T23" fmla="*/ 2995 h 3743"/>
                  <a:gd name="T24" fmla="*/ 748 w 1496"/>
                  <a:gd name="T25" fmla="*/ 3743 h 3743"/>
                  <a:gd name="T26" fmla="*/ 1496 w 1496"/>
                  <a:gd name="T27" fmla="*/ 2995 h 3743"/>
                  <a:gd name="T28" fmla="*/ 1248 w 1496"/>
                  <a:gd name="T29" fmla="*/ 2439 h 3743"/>
                  <a:gd name="T30" fmla="*/ 748 w 1496"/>
                  <a:gd name="T31" fmla="*/ 1371 h 3743"/>
                  <a:gd name="T32" fmla="*/ 748 w 1496"/>
                  <a:gd name="T33" fmla="*/ 2716 h 3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6" h="3743">
                    <a:moveTo>
                      <a:pt x="748" y="3274"/>
                    </a:moveTo>
                    <a:cubicBezTo>
                      <a:pt x="594" y="3274"/>
                      <a:pt x="469" y="3149"/>
                      <a:pt x="469" y="2995"/>
                    </a:cubicBezTo>
                    <a:cubicBezTo>
                      <a:pt x="469" y="2841"/>
                      <a:pt x="594" y="2716"/>
                      <a:pt x="748" y="2716"/>
                    </a:cubicBezTo>
                    <a:cubicBezTo>
                      <a:pt x="902" y="2716"/>
                      <a:pt x="1027" y="2841"/>
                      <a:pt x="1027" y="2995"/>
                    </a:cubicBezTo>
                    <a:cubicBezTo>
                      <a:pt x="1027" y="3149"/>
                      <a:pt x="902" y="3274"/>
                      <a:pt x="748" y="3274"/>
                    </a:cubicBezTo>
                    <a:close/>
                    <a:moveTo>
                      <a:pt x="1248" y="2439"/>
                    </a:moveTo>
                    <a:cubicBezTo>
                      <a:pt x="1248" y="500"/>
                      <a:pt x="1248" y="500"/>
                      <a:pt x="1248" y="500"/>
                    </a:cubicBezTo>
                    <a:cubicBezTo>
                      <a:pt x="1248" y="224"/>
                      <a:pt x="1024" y="0"/>
                      <a:pt x="748" y="0"/>
                    </a:cubicBezTo>
                    <a:cubicBezTo>
                      <a:pt x="748" y="0"/>
                      <a:pt x="748" y="0"/>
                      <a:pt x="748" y="0"/>
                    </a:cubicBezTo>
                    <a:cubicBezTo>
                      <a:pt x="472" y="0"/>
                      <a:pt x="248" y="224"/>
                      <a:pt x="248" y="500"/>
                    </a:cubicBezTo>
                    <a:cubicBezTo>
                      <a:pt x="248" y="2439"/>
                      <a:pt x="248" y="2439"/>
                      <a:pt x="248" y="2439"/>
                    </a:cubicBezTo>
                    <a:cubicBezTo>
                      <a:pt x="96" y="2576"/>
                      <a:pt x="0" y="2774"/>
                      <a:pt x="0" y="2995"/>
                    </a:cubicBezTo>
                    <a:cubicBezTo>
                      <a:pt x="0" y="3408"/>
                      <a:pt x="335" y="3743"/>
                      <a:pt x="748" y="3743"/>
                    </a:cubicBezTo>
                    <a:cubicBezTo>
                      <a:pt x="1161" y="3743"/>
                      <a:pt x="1496" y="3408"/>
                      <a:pt x="1496" y="2995"/>
                    </a:cubicBezTo>
                    <a:cubicBezTo>
                      <a:pt x="1496" y="2774"/>
                      <a:pt x="1400" y="2576"/>
                      <a:pt x="1248" y="2439"/>
                    </a:cubicBezTo>
                    <a:close/>
                    <a:moveTo>
                      <a:pt x="748" y="1371"/>
                    </a:moveTo>
                    <a:cubicBezTo>
                      <a:pt x="748" y="2716"/>
                      <a:pt x="748" y="2716"/>
                      <a:pt x="748" y="2716"/>
                    </a:cubicBez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C412ED-39B9-4042-852F-86757E20E6E0}"/>
                </a:ext>
              </a:extLst>
            </p:cNvPr>
            <p:cNvGrpSpPr/>
            <p:nvPr/>
          </p:nvGrpSpPr>
          <p:grpSpPr>
            <a:xfrm>
              <a:off x="7447955" y="1939563"/>
              <a:ext cx="426350" cy="425094"/>
              <a:chOff x="3694504" y="1651631"/>
              <a:chExt cx="523664" cy="523664"/>
            </a:xfrm>
            <a:solidFill>
              <a:schemeClr val="bg2"/>
            </a:solidFill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AEF29343-CF1A-4D02-A301-17D0643D2212}"/>
                  </a:ext>
                </a:extLst>
              </p:cNvPr>
              <p:cNvSpPr/>
              <p:nvPr/>
            </p:nvSpPr>
            <p:spPr bwMode="auto">
              <a:xfrm rot="18300000" flipH="1">
                <a:off x="3694504" y="1651631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News_E900">
                <a:extLst>
                  <a:ext uri="{FF2B5EF4-FFF2-40B4-BE49-F238E27FC236}">
                    <a16:creationId xmlns:a16="http://schemas.microsoft.com/office/drawing/2014/main" id="{AE4311CC-5280-4A5F-8EB6-9A5E28A1B16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791529" y="1803455"/>
                <a:ext cx="329615" cy="220017"/>
              </a:xfrm>
              <a:custGeom>
                <a:avLst/>
                <a:gdLst>
                  <a:gd name="T0" fmla="*/ 3240 w 3738"/>
                  <a:gd name="T1" fmla="*/ 0 h 2493"/>
                  <a:gd name="T2" fmla="*/ 3240 w 3738"/>
                  <a:gd name="T3" fmla="*/ 499 h 2493"/>
                  <a:gd name="T4" fmla="*/ 3738 w 3738"/>
                  <a:gd name="T5" fmla="*/ 499 h 2493"/>
                  <a:gd name="T6" fmla="*/ 3738 w 3738"/>
                  <a:gd name="T7" fmla="*/ 2119 h 2493"/>
                  <a:gd name="T8" fmla="*/ 3365 w 3738"/>
                  <a:gd name="T9" fmla="*/ 2493 h 2493"/>
                  <a:gd name="T10" fmla="*/ 361 w 3738"/>
                  <a:gd name="T11" fmla="*/ 2493 h 2493"/>
                  <a:gd name="T12" fmla="*/ 0 w 3738"/>
                  <a:gd name="T13" fmla="*/ 2132 h 2493"/>
                  <a:gd name="T14" fmla="*/ 0 w 3738"/>
                  <a:gd name="T15" fmla="*/ 0 h 2493"/>
                  <a:gd name="T16" fmla="*/ 3240 w 3738"/>
                  <a:gd name="T17" fmla="*/ 0 h 2493"/>
                  <a:gd name="T18" fmla="*/ 3240 w 3738"/>
                  <a:gd name="T19" fmla="*/ 499 h 2493"/>
                  <a:gd name="T20" fmla="*/ 3240 w 3738"/>
                  <a:gd name="T21" fmla="*/ 1994 h 2493"/>
                  <a:gd name="T22" fmla="*/ 2866 w 3738"/>
                  <a:gd name="T23" fmla="*/ 499 h 2493"/>
                  <a:gd name="T24" fmla="*/ 374 w 3738"/>
                  <a:gd name="T25" fmla="*/ 499 h 2493"/>
                  <a:gd name="T26" fmla="*/ 2866 w 3738"/>
                  <a:gd name="T27" fmla="*/ 1994 h 2493"/>
                  <a:gd name="T28" fmla="*/ 1869 w 3738"/>
                  <a:gd name="T29" fmla="*/ 1994 h 2493"/>
                  <a:gd name="T30" fmla="*/ 2866 w 3738"/>
                  <a:gd name="T31" fmla="*/ 1496 h 2493"/>
                  <a:gd name="T32" fmla="*/ 1869 w 3738"/>
                  <a:gd name="T33" fmla="*/ 1496 h 2493"/>
                  <a:gd name="T34" fmla="*/ 2866 w 3738"/>
                  <a:gd name="T35" fmla="*/ 997 h 2493"/>
                  <a:gd name="T36" fmla="*/ 1869 w 3738"/>
                  <a:gd name="T37" fmla="*/ 997 h 2493"/>
                  <a:gd name="T38" fmla="*/ 498 w 3738"/>
                  <a:gd name="T39" fmla="*/ 1994 h 2493"/>
                  <a:gd name="T40" fmla="*/ 1495 w 3738"/>
                  <a:gd name="T41" fmla="*/ 1994 h 2493"/>
                  <a:gd name="T42" fmla="*/ 1495 w 3738"/>
                  <a:gd name="T43" fmla="*/ 992 h 2493"/>
                  <a:gd name="T44" fmla="*/ 498 w 3738"/>
                  <a:gd name="T45" fmla="*/ 992 h 2493"/>
                  <a:gd name="T46" fmla="*/ 498 w 3738"/>
                  <a:gd name="T47" fmla="*/ 1994 h 2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38" h="2493">
                    <a:moveTo>
                      <a:pt x="3240" y="0"/>
                    </a:moveTo>
                    <a:cubicBezTo>
                      <a:pt x="3240" y="499"/>
                      <a:pt x="3240" y="499"/>
                      <a:pt x="3240" y="499"/>
                    </a:cubicBezTo>
                    <a:cubicBezTo>
                      <a:pt x="3738" y="499"/>
                      <a:pt x="3738" y="499"/>
                      <a:pt x="3738" y="499"/>
                    </a:cubicBezTo>
                    <a:cubicBezTo>
                      <a:pt x="3738" y="2119"/>
                      <a:pt x="3738" y="2119"/>
                      <a:pt x="3738" y="2119"/>
                    </a:cubicBezTo>
                    <a:cubicBezTo>
                      <a:pt x="3738" y="2325"/>
                      <a:pt x="3571" y="2493"/>
                      <a:pt x="3365" y="2493"/>
                    </a:cubicBezTo>
                    <a:cubicBezTo>
                      <a:pt x="361" y="2493"/>
                      <a:pt x="361" y="2493"/>
                      <a:pt x="361" y="2493"/>
                    </a:cubicBezTo>
                    <a:cubicBezTo>
                      <a:pt x="161" y="2493"/>
                      <a:pt x="0" y="2331"/>
                      <a:pt x="0" y="213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240" y="0"/>
                    </a:lnTo>
                    <a:close/>
                    <a:moveTo>
                      <a:pt x="3240" y="499"/>
                    </a:moveTo>
                    <a:cubicBezTo>
                      <a:pt x="3240" y="1994"/>
                      <a:pt x="3240" y="1994"/>
                      <a:pt x="3240" y="1994"/>
                    </a:cubicBezTo>
                    <a:moveTo>
                      <a:pt x="2866" y="499"/>
                    </a:moveTo>
                    <a:cubicBezTo>
                      <a:pt x="374" y="499"/>
                      <a:pt x="374" y="499"/>
                      <a:pt x="374" y="499"/>
                    </a:cubicBezTo>
                    <a:moveTo>
                      <a:pt x="2866" y="1994"/>
                    </a:moveTo>
                    <a:cubicBezTo>
                      <a:pt x="1869" y="1994"/>
                      <a:pt x="1869" y="1994"/>
                      <a:pt x="1869" y="1994"/>
                    </a:cubicBezTo>
                    <a:moveTo>
                      <a:pt x="2866" y="1496"/>
                    </a:moveTo>
                    <a:cubicBezTo>
                      <a:pt x="1869" y="1496"/>
                      <a:pt x="1869" y="1496"/>
                      <a:pt x="1869" y="1496"/>
                    </a:cubicBezTo>
                    <a:moveTo>
                      <a:pt x="2866" y="997"/>
                    </a:moveTo>
                    <a:cubicBezTo>
                      <a:pt x="1869" y="997"/>
                      <a:pt x="1869" y="997"/>
                      <a:pt x="1869" y="997"/>
                    </a:cubicBezTo>
                    <a:moveTo>
                      <a:pt x="498" y="1994"/>
                    </a:moveTo>
                    <a:cubicBezTo>
                      <a:pt x="1495" y="1994"/>
                      <a:pt x="1495" y="1994"/>
                      <a:pt x="1495" y="1994"/>
                    </a:cubicBezTo>
                    <a:cubicBezTo>
                      <a:pt x="1495" y="992"/>
                      <a:pt x="1495" y="992"/>
                      <a:pt x="1495" y="992"/>
                    </a:cubicBezTo>
                    <a:cubicBezTo>
                      <a:pt x="498" y="992"/>
                      <a:pt x="498" y="992"/>
                      <a:pt x="498" y="992"/>
                    </a:cubicBezTo>
                    <a:lnTo>
                      <a:pt x="498" y="19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DF3996-3FA4-421D-BC38-E79E51CC60D1}"/>
                </a:ext>
              </a:extLst>
            </p:cNvPr>
            <p:cNvGrpSpPr/>
            <p:nvPr/>
          </p:nvGrpSpPr>
          <p:grpSpPr>
            <a:xfrm>
              <a:off x="7404076" y="4446055"/>
              <a:ext cx="426350" cy="425094"/>
              <a:chOff x="3640609" y="4739328"/>
              <a:chExt cx="523664" cy="523664"/>
            </a:xfrm>
            <a:solidFill>
              <a:schemeClr val="bg2"/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C7DC54E-2577-4B3A-A782-CA00D969E3B7}"/>
                  </a:ext>
                </a:extLst>
              </p:cNvPr>
              <p:cNvSpPr/>
              <p:nvPr/>
            </p:nvSpPr>
            <p:spPr bwMode="auto">
              <a:xfrm rot="3420000">
                <a:off x="3640609" y="4739328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ShoppingCart_E7BF">
                <a:extLst>
                  <a:ext uri="{FF2B5EF4-FFF2-40B4-BE49-F238E27FC236}">
                    <a16:creationId xmlns:a16="http://schemas.microsoft.com/office/drawing/2014/main" id="{A5669DE4-D70D-49A3-A7DD-3D150CFEA4F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739395" y="4862513"/>
                <a:ext cx="326092" cy="277294"/>
              </a:xfrm>
              <a:custGeom>
                <a:avLst/>
                <a:gdLst>
                  <a:gd name="T0" fmla="*/ 3368 w 3817"/>
                  <a:gd name="T1" fmla="*/ 2994 h 3244"/>
                  <a:gd name="T2" fmla="*/ 3119 w 3817"/>
                  <a:gd name="T3" fmla="*/ 3244 h 3244"/>
                  <a:gd name="T4" fmla="*/ 2869 w 3817"/>
                  <a:gd name="T5" fmla="*/ 2994 h 3244"/>
                  <a:gd name="T6" fmla="*/ 3119 w 3817"/>
                  <a:gd name="T7" fmla="*/ 2745 h 3244"/>
                  <a:gd name="T8" fmla="*/ 3368 w 3817"/>
                  <a:gd name="T9" fmla="*/ 2994 h 3244"/>
                  <a:gd name="T10" fmla="*/ 1372 w 3817"/>
                  <a:gd name="T11" fmla="*/ 2745 h 3244"/>
                  <a:gd name="T12" fmla="*/ 1123 w 3817"/>
                  <a:gd name="T13" fmla="*/ 2994 h 3244"/>
                  <a:gd name="T14" fmla="*/ 1372 w 3817"/>
                  <a:gd name="T15" fmla="*/ 3244 h 3244"/>
                  <a:gd name="T16" fmla="*/ 1622 w 3817"/>
                  <a:gd name="T17" fmla="*/ 2994 h 3244"/>
                  <a:gd name="T18" fmla="*/ 1372 w 3817"/>
                  <a:gd name="T19" fmla="*/ 2745 h 3244"/>
                  <a:gd name="T20" fmla="*/ 0 w 3817"/>
                  <a:gd name="T21" fmla="*/ 0 h 3244"/>
                  <a:gd name="T22" fmla="*/ 457 w 3817"/>
                  <a:gd name="T23" fmla="*/ 0 h 3244"/>
                  <a:gd name="T24" fmla="*/ 1372 w 3817"/>
                  <a:gd name="T25" fmla="*/ 2745 h 3244"/>
                  <a:gd name="T26" fmla="*/ 3119 w 3817"/>
                  <a:gd name="T27" fmla="*/ 2745 h 3244"/>
                  <a:gd name="T28" fmla="*/ 1123 w 3817"/>
                  <a:gd name="T29" fmla="*/ 1996 h 3244"/>
                  <a:gd name="T30" fmla="*/ 3318 w 3817"/>
                  <a:gd name="T31" fmla="*/ 1996 h 3244"/>
                  <a:gd name="T32" fmla="*/ 3817 w 3817"/>
                  <a:gd name="T33" fmla="*/ 499 h 3244"/>
                  <a:gd name="T34" fmla="*/ 624 w 3817"/>
                  <a:gd name="T35" fmla="*/ 499 h 3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817" h="3244">
                    <a:moveTo>
                      <a:pt x="3368" y="2994"/>
                    </a:moveTo>
                    <a:cubicBezTo>
                      <a:pt x="3368" y="3132"/>
                      <a:pt x="3257" y="3244"/>
                      <a:pt x="3119" y="3244"/>
                    </a:cubicBezTo>
                    <a:cubicBezTo>
                      <a:pt x="2981" y="3244"/>
                      <a:pt x="2869" y="3132"/>
                      <a:pt x="2869" y="2994"/>
                    </a:cubicBezTo>
                    <a:cubicBezTo>
                      <a:pt x="2869" y="2856"/>
                      <a:pt x="2981" y="2745"/>
                      <a:pt x="3119" y="2745"/>
                    </a:cubicBezTo>
                    <a:cubicBezTo>
                      <a:pt x="3257" y="2745"/>
                      <a:pt x="3368" y="2856"/>
                      <a:pt x="3368" y="2994"/>
                    </a:cubicBezTo>
                    <a:close/>
                    <a:moveTo>
                      <a:pt x="1372" y="2745"/>
                    </a:moveTo>
                    <a:cubicBezTo>
                      <a:pt x="1234" y="2745"/>
                      <a:pt x="1123" y="2856"/>
                      <a:pt x="1123" y="2994"/>
                    </a:cubicBezTo>
                    <a:cubicBezTo>
                      <a:pt x="1123" y="3132"/>
                      <a:pt x="1234" y="3244"/>
                      <a:pt x="1372" y="3244"/>
                    </a:cubicBezTo>
                    <a:cubicBezTo>
                      <a:pt x="1510" y="3244"/>
                      <a:pt x="1622" y="3132"/>
                      <a:pt x="1622" y="2994"/>
                    </a:cubicBezTo>
                    <a:cubicBezTo>
                      <a:pt x="1622" y="2856"/>
                      <a:pt x="1510" y="2745"/>
                      <a:pt x="1372" y="2745"/>
                    </a:cubicBezTo>
                    <a:close/>
                    <a:moveTo>
                      <a:pt x="0" y="0"/>
                    </a:moveTo>
                    <a:cubicBezTo>
                      <a:pt x="457" y="0"/>
                      <a:pt x="457" y="0"/>
                      <a:pt x="457" y="0"/>
                    </a:cubicBezTo>
                    <a:cubicBezTo>
                      <a:pt x="1372" y="2745"/>
                      <a:pt x="1372" y="2745"/>
                      <a:pt x="1372" y="2745"/>
                    </a:cubicBezTo>
                    <a:cubicBezTo>
                      <a:pt x="3119" y="2745"/>
                      <a:pt x="3119" y="2745"/>
                      <a:pt x="3119" y="2745"/>
                    </a:cubicBezTo>
                    <a:moveTo>
                      <a:pt x="1123" y="1996"/>
                    </a:moveTo>
                    <a:cubicBezTo>
                      <a:pt x="3318" y="1996"/>
                      <a:pt x="3318" y="1996"/>
                      <a:pt x="3318" y="1996"/>
                    </a:cubicBezTo>
                    <a:cubicBezTo>
                      <a:pt x="3817" y="499"/>
                      <a:pt x="3817" y="499"/>
                      <a:pt x="3817" y="499"/>
                    </a:cubicBezTo>
                    <a:cubicBezTo>
                      <a:pt x="624" y="499"/>
                      <a:pt x="624" y="499"/>
                      <a:pt x="624" y="499"/>
                    </a:cubicBez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09DD36-FE21-45AE-BB00-1E3B1DF34FC9}"/>
                </a:ext>
              </a:extLst>
            </p:cNvPr>
            <p:cNvGrpSpPr/>
            <p:nvPr/>
          </p:nvGrpSpPr>
          <p:grpSpPr>
            <a:xfrm>
              <a:off x="10579872" y="4511790"/>
              <a:ext cx="429624" cy="428359"/>
              <a:chOff x="7541280" y="4820305"/>
              <a:chExt cx="527686" cy="527686"/>
            </a:xfrm>
            <a:solidFill>
              <a:schemeClr val="bg2"/>
            </a:solidFill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508380E-14B1-4326-BE73-D9B956DC05E0}"/>
                  </a:ext>
                </a:extLst>
              </p:cNvPr>
              <p:cNvSpPr/>
              <p:nvPr/>
            </p:nvSpPr>
            <p:spPr bwMode="auto">
              <a:xfrm rot="18900000" flipH="1">
                <a:off x="7541280" y="4820305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building_11">
                <a:extLst>
                  <a:ext uri="{FF2B5EF4-FFF2-40B4-BE49-F238E27FC236}">
                    <a16:creationId xmlns:a16="http://schemas.microsoft.com/office/drawing/2014/main" id="{0A21CF15-7F10-48B0-9189-83980D065E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599615" y="4973522"/>
                <a:ext cx="411016" cy="221252"/>
              </a:xfrm>
              <a:custGeom>
                <a:avLst/>
                <a:gdLst>
                  <a:gd name="T0" fmla="*/ 164 w 361"/>
                  <a:gd name="T1" fmla="*/ 94 h 193"/>
                  <a:gd name="T2" fmla="*/ 66 w 361"/>
                  <a:gd name="T3" fmla="*/ 193 h 193"/>
                  <a:gd name="T4" fmla="*/ 98 w 361"/>
                  <a:gd name="T5" fmla="*/ 124 h 193"/>
                  <a:gd name="T6" fmla="*/ 93 w 361"/>
                  <a:gd name="T7" fmla="*/ 129 h 193"/>
                  <a:gd name="T8" fmla="*/ 98 w 361"/>
                  <a:gd name="T9" fmla="*/ 124 h 193"/>
                  <a:gd name="T10" fmla="*/ 93 w 361"/>
                  <a:gd name="T11" fmla="*/ 160 h 193"/>
                  <a:gd name="T12" fmla="*/ 98 w 361"/>
                  <a:gd name="T13" fmla="*/ 165 h 193"/>
                  <a:gd name="T14" fmla="*/ 135 w 361"/>
                  <a:gd name="T15" fmla="*/ 124 h 193"/>
                  <a:gd name="T16" fmla="*/ 130 w 361"/>
                  <a:gd name="T17" fmla="*/ 129 h 193"/>
                  <a:gd name="T18" fmla="*/ 135 w 361"/>
                  <a:gd name="T19" fmla="*/ 124 h 193"/>
                  <a:gd name="T20" fmla="*/ 130 w 361"/>
                  <a:gd name="T21" fmla="*/ 160 h 193"/>
                  <a:gd name="T22" fmla="*/ 135 w 361"/>
                  <a:gd name="T23" fmla="*/ 165 h 193"/>
                  <a:gd name="T24" fmla="*/ 295 w 361"/>
                  <a:gd name="T25" fmla="*/ 124 h 193"/>
                  <a:gd name="T26" fmla="*/ 291 w 361"/>
                  <a:gd name="T27" fmla="*/ 129 h 193"/>
                  <a:gd name="T28" fmla="*/ 295 w 361"/>
                  <a:gd name="T29" fmla="*/ 124 h 193"/>
                  <a:gd name="T30" fmla="*/ 291 w 361"/>
                  <a:gd name="T31" fmla="*/ 160 h 193"/>
                  <a:gd name="T32" fmla="*/ 295 w 361"/>
                  <a:gd name="T33" fmla="*/ 165 h 193"/>
                  <a:gd name="T34" fmla="*/ 333 w 361"/>
                  <a:gd name="T35" fmla="*/ 124 h 193"/>
                  <a:gd name="T36" fmla="*/ 328 w 361"/>
                  <a:gd name="T37" fmla="*/ 129 h 193"/>
                  <a:gd name="T38" fmla="*/ 333 w 361"/>
                  <a:gd name="T39" fmla="*/ 124 h 193"/>
                  <a:gd name="T40" fmla="*/ 328 w 361"/>
                  <a:gd name="T41" fmla="*/ 160 h 193"/>
                  <a:gd name="T42" fmla="*/ 333 w 361"/>
                  <a:gd name="T43" fmla="*/ 165 h 193"/>
                  <a:gd name="T44" fmla="*/ 263 w 361"/>
                  <a:gd name="T45" fmla="*/ 193 h 193"/>
                  <a:gd name="T46" fmla="*/ 361 w 361"/>
                  <a:gd name="T47" fmla="*/ 94 h 193"/>
                  <a:gd name="T48" fmla="*/ 263 w 361"/>
                  <a:gd name="T49" fmla="*/ 193 h 193"/>
                  <a:gd name="T50" fmla="*/ 164 w 361"/>
                  <a:gd name="T51" fmla="*/ 45 h 193"/>
                  <a:gd name="T52" fmla="*/ 263 w 361"/>
                  <a:gd name="T53" fmla="*/ 193 h 193"/>
                  <a:gd name="T54" fmla="*/ 214 w 361"/>
                  <a:gd name="T55" fmla="*/ 0 h 193"/>
                  <a:gd name="T56" fmla="*/ 185 w 361"/>
                  <a:gd name="T57" fmla="*/ 58 h 193"/>
                  <a:gd name="T58" fmla="*/ 241 w 361"/>
                  <a:gd name="T59" fmla="*/ 84 h 193"/>
                  <a:gd name="T60" fmla="*/ 241 w 361"/>
                  <a:gd name="T61" fmla="*/ 193 h 193"/>
                  <a:gd name="T62" fmla="*/ 213 w 361"/>
                  <a:gd name="T63" fmla="*/ 144 h 193"/>
                  <a:gd name="T64" fmla="*/ 213 w 361"/>
                  <a:gd name="T65" fmla="*/ 144 h 193"/>
                  <a:gd name="T66" fmla="*/ 185 w 361"/>
                  <a:gd name="T67" fmla="*/ 193 h 193"/>
                  <a:gd name="T68" fmla="*/ 207 w 361"/>
                  <a:gd name="T69" fmla="*/ 115 h 193"/>
                  <a:gd name="T70" fmla="*/ 219 w 361"/>
                  <a:gd name="T71" fmla="*/ 115 h 193"/>
                  <a:gd name="T72" fmla="*/ 19 w 361"/>
                  <a:gd name="T73" fmla="*/ 75 h 193"/>
                  <a:gd name="T74" fmla="*/ 19 w 361"/>
                  <a:gd name="T75" fmla="*/ 45 h 193"/>
                  <a:gd name="T76" fmla="*/ 0 w 361"/>
                  <a:gd name="T77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1" h="193">
                    <a:moveTo>
                      <a:pt x="66" y="94"/>
                    </a:moveTo>
                    <a:cubicBezTo>
                      <a:pt x="164" y="94"/>
                      <a:pt x="164" y="94"/>
                      <a:pt x="164" y="94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66" y="193"/>
                      <a:pt x="66" y="193"/>
                      <a:pt x="66" y="193"/>
                    </a:cubicBezTo>
                    <a:lnTo>
                      <a:pt x="66" y="94"/>
                    </a:lnTo>
                    <a:close/>
                    <a:moveTo>
                      <a:pt x="98" y="124"/>
                    </a:moveTo>
                    <a:cubicBezTo>
                      <a:pt x="93" y="124"/>
                      <a:pt x="93" y="124"/>
                      <a:pt x="93" y="124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8" y="129"/>
                      <a:pt x="98" y="129"/>
                      <a:pt x="98" y="129"/>
                    </a:cubicBezTo>
                    <a:lnTo>
                      <a:pt x="98" y="124"/>
                    </a:lnTo>
                    <a:close/>
                    <a:moveTo>
                      <a:pt x="98" y="160"/>
                    </a:moveTo>
                    <a:cubicBezTo>
                      <a:pt x="93" y="160"/>
                      <a:pt x="93" y="160"/>
                      <a:pt x="93" y="160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98" y="165"/>
                      <a:pt x="98" y="165"/>
                      <a:pt x="98" y="165"/>
                    </a:cubicBezTo>
                    <a:lnTo>
                      <a:pt x="98" y="160"/>
                    </a:lnTo>
                    <a:close/>
                    <a:moveTo>
                      <a:pt x="135" y="124"/>
                    </a:moveTo>
                    <a:cubicBezTo>
                      <a:pt x="130" y="124"/>
                      <a:pt x="130" y="124"/>
                      <a:pt x="130" y="124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lnTo>
                      <a:pt x="135" y="124"/>
                    </a:lnTo>
                    <a:close/>
                    <a:moveTo>
                      <a:pt x="135" y="160"/>
                    </a:move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0" y="165"/>
                      <a:pt x="130" y="165"/>
                      <a:pt x="130" y="165"/>
                    </a:cubicBezTo>
                    <a:cubicBezTo>
                      <a:pt x="135" y="165"/>
                      <a:pt x="135" y="165"/>
                      <a:pt x="135" y="165"/>
                    </a:cubicBezTo>
                    <a:lnTo>
                      <a:pt x="135" y="160"/>
                    </a:lnTo>
                    <a:close/>
                    <a:moveTo>
                      <a:pt x="295" y="124"/>
                    </a:move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5" y="129"/>
                      <a:pt x="295" y="129"/>
                      <a:pt x="295" y="129"/>
                    </a:cubicBezTo>
                    <a:lnTo>
                      <a:pt x="295" y="124"/>
                    </a:lnTo>
                    <a:close/>
                    <a:moveTo>
                      <a:pt x="295" y="160"/>
                    </a:moveTo>
                    <a:cubicBezTo>
                      <a:pt x="291" y="160"/>
                      <a:pt x="291" y="160"/>
                      <a:pt x="291" y="160"/>
                    </a:cubicBezTo>
                    <a:cubicBezTo>
                      <a:pt x="291" y="165"/>
                      <a:pt x="291" y="165"/>
                      <a:pt x="291" y="165"/>
                    </a:cubicBezTo>
                    <a:cubicBezTo>
                      <a:pt x="295" y="165"/>
                      <a:pt x="295" y="165"/>
                      <a:pt x="295" y="165"/>
                    </a:cubicBezTo>
                    <a:lnTo>
                      <a:pt x="295" y="160"/>
                    </a:lnTo>
                    <a:close/>
                    <a:moveTo>
                      <a:pt x="333" y="124"/>
                    </a:moveTo>
                    <a:cubicBezTo>
                      <a:pt x="328" y="124"/>
                      <a:pt x="328" y="124"/>
                      <a:pt x="328" y="124"/>
                    </a:cubicBez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33" y="129"/>
                      <a:pt x="333" y="129"/>
                      <a:pt x="333" y="129"/>
                    </a:cubicBezTo>
                    <a:lnTo>
                      <a:pt x="333" y="124"/>
                    </a:lnTo>
                    <a:close/>
                    <a:moveTo>
                      <a:pt x="333" y="160"/>
                    </a:moveTo>
                    <a:cubicBezTo>
                      <a:pt x="328" y="160"/>
                      <a:pt x="328" y="160"/>
                      <a:pt x="328" y="160"/>
                    </a:cubicBezTo>
                    <a:cubicBezTo>
                      <a:pt x="328" y="165"/>
                      <a:pt x="328" y="165"/>
                      <a:pt x="328" y="165"/>
                    </a:cubicBezTo>
                    <a:cubicBezTo>
                      <a:pt x="333" y="165"/>
                      <a:pt x="333" y="165"/>
                      <a:pt x="333" y="165"/>
                    </a:cubicBezTo>
                    <a:lnTo>
                      <a:pt x="333" y="160"/>
                    </a:lnTo>
                    <a:close/>
                    <a:moveTo>
                      <a:pt x="263" y="193"/>
                    </a:moveTo>
                    <a:cubicBezTo>
                      <a:pt x="361" y="193"/>
                      <a:pt x="361" y="193"/>
                      <a:pt x="361" y="193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263" y="94"/>
                      <a:pt x="263" y="94"/>
                      <a:pt x="263" y="94"/>
                    </a:cubicBezTo>
                    <a:lnTo>
                      <a:pt x="263" y="193"/>
                    </a:lnTo>
                    <a:close/>
                    <a:moveTo>
                      <a:pt x="214" y="0"/>
                    </a:move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193"/>
                      <a:pt x="164" y="193"/>
                      <a:pt x="164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45"/>
                      <a:pt x="263" y="45"/>
                      <a:pt x="263" y="45"/>
                    </a:cubicBezTo>
                    <a:lnTo>
                      <a:pt x="214" y="0"/>
                    </a:lnTo>
                    <a:close/>
                    <a:moveTo>
                      <a:pt x="241" y="58"/>
                    </a:moveTo>
                    <a:cubicBezTo>
                      <a:pt x="185" y="58"/>
                      <a:pt x="185" y="58"/>
                      <a:pt x="185" y="58"/>
                    </a:cubicBezTo>
                    <a:cubicBezTo>
                      <a:pt x="185" y="84"/>
                      <a:pt x="185" y="84"/>
                      <a:pt x="185" y="84"/>
                    </a:cubicBezTo>
                    <a:cubicBezTo>
                      <a:pt x="241" y="84"/>
                      <a:pt x="241" y="84"/>
                      <a:pt x="241" y="84"/>
                    </a:cubicBezTo>
                    <a:lnTo>
                      <a:pt x="241" y="58"/>
                    </a:lnTo>
                    <a:close/>
                    <a:moveTo>
                      <a:pt x="241" y="193"/>
                    </a:moveTo>
                    <a:cubicBezTo>
                      <a:pt x="241" y="144"/>
                      <a:pt x="241" y="144"/>
                      <a:pt x="241" y="144"/>
                    </a:cubicBezTo>
                    <a:cubicBezTo>
                      <a:pt x="213" y="144"/>
                      <a:pt x="213" y="144"/>
                      <a:pt x="213" y="144"/>
                    </a:cubicBezTo>
                    <a:cubicBezTo>
                      <a:pt x="213" y="193"/>
                      <a:pt x="213" y="193"/>
                      <a:pt x="213" y="193"/>
                    </a:cubicBezTo>
                    <a:moveTo>
                      <a:pt x="213" y="144"/>
                    </a:moveTo>
                    <a:cubicBezTo>
                      <a:pt x="185" y="144"/>
                      <a:pt x="185" y="144"/>
                      <a:pt x="185" y="144"/>
                    </a:cubicBezTo>
                    <a:cubicBezTo>
                      <a:pt x="185" y="193"/>
                      <a:pt x="185" y="193"/>
                      <a:pt x="185" y="193"/>
                    </a:cubicBezTo>
                    <a:moveTo>
                      <a:pt x="213" y="109"/>
                    </a:moveTo>
                    <a:cubicBezTo>
                      <a:pt x="210" y="109"/>
                      <a:pt x="207" y="112"/>
                      <a:pt x="207" y="115"/>
                    </a:cubicBezTo>
                    <a:cubicBezTo>
                      <a:pt x="207" y="119"/>
                      <a:pt x="210" y="122"/>
                      <a:pt x="213" y="122"/>
                    </a:cubicBezTo>
                    <a:cubicBezTo>
                      <a:pt x="217" y="122"/>
                      <a:pt x="219" y="119"/>
                      <a:pt x="219" y="115"/>
                    </a:cubicBezTo>
                    <a:cubicBezTo>
                      <a:pt x="219" y="112"/>
                      <a:pt x="217" y="109"/>
                      <a:pt x="213" y="109"/>
                    </a:cubicBezTo>
                    <a:close/>
                    <a:moveTo>
                      <a:pt x="19" y="75"/>
                    </a:moveTo>
                    <a:cubicBezTo>
                      <a:pt x="50" y="62"/>
                      <a:pt x="50" y="62"/>
                      <a:pt x="50" y="62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193"/>
                      <a:pt x="19" y="193"/>
                      <a:pt x="19" y="193"/>
                    </a:cubicBezTo>
                    <a:moveTo>
                      <a:pt x="0" y="193"/>
                    </a:moveTo>
                    <a:cubicBezTo>
                      <a:pt x="38" y="193"/>
                      <a:pt x="38" y="193"/>
                      <a:pt x="38" y="193"/>
                    </a:cubicBez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6AD22C-CB06-410B-B94E-E8C3772041AB}"/>
                </a:ext>
              </a:extLst>
            </p:cNvPr>
            <p:cNvGrpSpPr/>
            <p:nvPr/>
          </p:nvGrpSpPr>
          <p:grpSpPr>
            <a:xfrm>
              <a:off x="8822105" y="5417769"/>
              <a:ext cx="426350" cy="425094"/>
              <a:chOff x="5382304" y="5936362"/>
              <a:chExt cx="523664" cy="523664"/>
            </a:xfrm>
            <a:solidFill>
              <a:schemeClr val="bg2"/>
            </a:solidFill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C4AD731-520A-40FD-97CD-026F6AB6B9F1}"/>
                  </a:ext>
                </a:extLst>
              </p:cNvPr>
              <p:cNvSpPr/>
              <p:nvPr/>
            </p:nvSpPr>
            <p:spPr bwMode="auto">
              <a:xfrm rot="720000" flipH="1">
                <a:off x="5382304" y="5936362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TagLegacy_E1CB">
                <a:extLst>
                  <a:ext uri="{FF2B5EF4-FFF2-40B4-BE49-F238E27FC236}">
                    <a16:creationId xmlns:a16="http://schemas.microsoft.com/office/drawing/2014/main" id="{3EF38F43-4DE1-4DB0-982E-D96695A0CED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80308" y="6067425"/>
                <a:ext cx="327656" cy="261538"/>
              </a:xfrm>
              <a:custGeom>
                <a:avLst/>
                <a:gdLst>
                  <a:gd name="T0" fmla="*/ 2950 w 3700"/>
                  <a:gd name="T1" fmla="*/ 1330 h 2952"/>
                  <a:gd name="T2" fmla="*/ 1328 w 3700"/>
                  <a:gd name="T3" fmla="*/ 2952 h 2952"/>
                  <a:gd name="T4" fmla="*/ 0 w 3700"/>
                  <a:gd name="T5" fmla="*/ 1620 h 2952"/>
                  <a:gd name="T6" fmla="*/ 1620 w 3700"/>
                  <a:gd name="T7" fmla="*/ 0 h 2952"/>
                  <a:gd name="T8" fmla="*/ 2951 w 3700"/>
                  <a:gd name="T9" fmla="*/ 1 h 2952"/>
                  <a:gd name="T10" fmla="*/ 2950 w 3700"/>
                  <a:gd name="T11" fmla="*/ 1330 h 2952"/>
                  <a:gd name="T12" fmla="*/ 1820 w 3700"/>
                  <a:gd name="T13" fmla="*/ 2460 h 2952"/>
                  <a:gd name="T14" fmla="*/ 2576 w 3700"/>
                  <a:gd name="T15" fmla="*/ 2753 h 2952"/>
                  <a:gd name="T16" fmla="*/ 3700 w 3700"/>
                  <a:gd name="T17" fmla="*/ 1629 h 2952"/>
                  <a:gd name="T18" fmla="*/ 2576 w 3700"/>
                  <a:gd name="T19" fmla="*/ 505 h 2952"/>
                  <a:gd name="T20" fmla="*/ 2421 w 3700"/>
                  <a:gd name="T21" fmla="*/ 505 h 2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00" h="2952">
                    <a:moveTo>
                      <a:pt x="2950" y="1330"/>
                    </a:moveTo>
                    <a:cubicBezTo>
                      <a:pt x="1328" y="2952"/>
                      <a:pt x="1328" y="2952"/>
                      <a:pt x="1328" y="2952"/>
                    </a:cubicBezTo>
                    <a:cubicBezTo>
                      <a:pt x="0" y="1620"/>
                      <a:pt x="0" y="1620"/>
                      <a:pt x="0" y="1620"/>
                    </a:cubicBezTo>
                    <a:cubicBezTo>
                      <a:pt x="1620" y="0"/>
                      <a:pt x="1620" y="0"/>
                      <a:pt x="1620" y="0"/>
                    </a:cubicBezTo>
                    <a:cubicBezTo>
                      <a:pt x="2951" y="1"/>
                      <a:pt x="2951" y="1"/>
                      <a:pt x="2951" y="1"/>
                    </a:cubicBezTo>
                    <a:lnTo>
                      <a:pt x="2950" y="1330"/>
                    </a:lnTo>
                    <a:close/>
                    <a:moveTo>
                      <a:pt x="1820" y="2460"/>
                    </a:moveTo>
                    <a:cubicBezTo>
                      <a:pt x="2020" y="2642"/>
                      <a:pt x="2285" y="2753"/>
                      <a:pt x="2576" y="2753"/>
                    </a:cubicBezTo>
                    <a:cubicBezTo>
                      <a:pt x="3197" y="2753"/>
                      <a:pt x="3700" y="2249"/>
                      <a:pt x="3700" y="1629"/>
                    </a:cubicBezTo>
                    <a:cubicBezTo>
                      <a:pt x="3700" y="1008"/>
                      <a:pt x="3198" y="505"/>
                      <a:pt x="2576" y="505"/>
                    </a:cubicBezTo>
                    <a:cubicBezTo>
                      <a:pt x="2421" y="505"/>
                      <a:pt x="2421" y="505"/>
                      <a:pt x="2421" y="505"/>
                    </a:cubicBez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66DE84-7160-4C82-9EA0-85BF444AF0A8}"/>
                </a:ext>
              </a:extLst>
            </p:cNvPr>
            <p:cNvGrpSpPr/>
            <p:nvPr/>
          </p:nvGrpSpPr>
          <p:grpSpPr>
            <a:xfrm>
              <a:off x="7090513" y="2759205"/>
              <a:ext cx="426350" cy="425094"/>
              <a:chOff x="3255474" y="2661331"/>
              <a:chExt cx="523664" cy="523664"/>
            </a:xfrm>
            <a:solidFill>
              <a:schemeClr val="bg2"/>
            </a:solidFill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43E75F3-49EC-4DDF-A0C1-503413F1A53A}"/>
                  </a:ext>
                </a:extLst>
              </p:cNvPr>
              <p:cNvSpPr/>
              <p:nvPr/>
            </p:nvSpPr>
            <p:spPr bwMode="auto">
              <a:xfrm rot="16920000" flipH="1">
                <a:off x="3255474" y="2661331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Freeform 13">
                <a:extLst>
                  <a:ext uri="{FF2B5EF4-FFF2-40B4-BE49-F238E27FC236}">
                    <a16:creationId xmlns:a16="http://schemas.microsoft.com/office/drawing/2014/main" id="{13733C20-9857-4333-A53D-7231DF2EE6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7962" y="2775201"/>
                <a:ext cx="318688" cy="295924"/>
              </a:xfrm>
              <a:custGeom>
                <a:avLst/>
                <a:gdLst>
                  <a:gd name="T0" fmla="*/ 27 w 349"/>
                  <a:gd name="T1" fmla="*/ 296 h 323"/>
                  <a:gd name="T2" fmla="*/ 54 w 349"/>
                  <a:gd name="T3" fmla="*/ 268 h 323"/>
                  <a:gd name="T4" fmla="*/ 81 w 349"/>
                  <a:gd name="T5" fmla="*/ 296 h 323"/>
                  <a:gd name="T6" fmla="*/ 54 w 349"/>
                  <a:gd name="T7" fmla="*/ 323 h 323"/>
                  <a:gd name="T8" fmla="*/ 27 w 349"/>
                  <a:gd name="T9" fmla="*/ 296 h 323"/>
                  <a:gd name="T10" fmla="*/ 183 w 349"/>
                  <a:gd name="T11" fmla="*/ 323 h 323"/>
                  <a:gd name="T12" fmla="*/ 210 w 349"/>
                  <a:gd name="T13" fmla="*/ 296 h 323"/>
                  <a:gd name="T14" fmla="*/ 183 w 349"/>
                  <a:gd name="T15" fmla="*/ 268 h 323"/>
                  <a:gd name="T16" fmla="*/ 155 w 349"/>
                  <a:gd name="T17" fmla="*/ 296 h 323"/>
                  <a:gd name="T18" fmla="*/ 183 w 349"/>
                  <a:gd name="T19" fmla="*/ 323 h 323"/>
                  <a:gd name="T20" fmla="*/ 194 w 349"/>
                  <a:gd name="T21" fmla="*/ 192 h 323"/>
                  <a:gd name="T22" fmla="*/ 159 w 349"/>
                  <a:gd name="T23" fmla="*/ 85 h 323"/>
                  <a:gd name="T24" fmla="*/ 110 w 349"/>
                  <a:gd name="T25" fmla="*/ 39 h 323"/>
                  <a:gd name="T26" fmla="*/ 22 w 349"/>
                  <a:gd name="T27" fmla="*/ 39 h 323"/>
                  <a:gd name="T28" fmla="*/ 0 w 349"/>
                  <a:gd name="T29" fmla="*/ 61 h 323"/>
                  <a:gd name="T30" fmla="*/ 0 w 349"/>
                  <a:gd name="T31" fmla="*/ 296 h 323"/>
                  <a:gd name="T32" fmla="*/ 27 w 349"/>
                  <a:gd name="T33" fmla="*/ 296 h 323"/>
                  <a:gd name="T34" fmla="*/ 81 w 349"/>
                  <a:gd name="T35" fmla="*/ 296 h 323"/>
                  <a:gd name="T36" fmla="*/ 155 w 349"/>
                  <a:gd name="T37" fmla="*/ 296 h 323"/>
                  <a:gd name="T38" fmla="*/ 210 w 349"/>
                  <a:gd name="T39" fmla="*/ 296 h 323"/>
                  <a:gd name="T40" fmla="*/ 235 w 349"/>
                  <a:gd name="T41" fmla="*/ 296 h 323"/>
                  <a:gd name="T42" fmla="*/ 235 w 349"/>
                  <a:gd name="T43" fmla="*/ 0 h 323"/>
                  <a:gd name="T44" fmla="*/ 235 w 349"/>
                  <a:gd name="T45" fmla="*/ 272 h 323"/>
                  <a:gd name="T46" fmla="*/ 349 w 349"/>
                  <a:gd name="T47" fmla="*/ 272 h 323"/>
                  <a:gd name="T48" fmla="*/ 0 w 349"/>
                  <a:gd name="T49" fmla="*/ 139 h 323"/>
                  <a:gd name="T50" fmla="*/ 81 w 349"/>
                  <a:gd name="T51" fmla="*/ 139 h 323"/>
                  <a:gd name="T52" fmla="*/ 81 w 349"/>
                  <a:gd name="T53" fmla="*/ 192 h 323"/>
                  <a:gd name="T54" fmla="*/ 235 w 349"/>
                  <a:gd name="T55" fmla="*/ 192 h 323"/>
                  <a:gd name="T56" fmla="*/ 315 w 349"/>
                  <a:gd name="T57" fmla="*/ 35 h 323"/>
                  <a:gd name="T58" fmla="*/ 281 w 349"/>
                  <a:gd name="T59" fmla="*/ 35 h 323"/>
                  <a:gd name="T60" fmla="*/ 281 w 349"/>
                  <a:gd name="T61" fmla="*/ 68 h 323"/>
                  <a:gd name="T62" fmla="*/ 315 w 349"/>
                  <a:gd name="T63" fmla="*/ 68 h 323"/>
                  <a:gd name="T64" fmla="*/ 315 w 349"/>
                  <a:gd name="T65" fmla="*/ 35 h 323"/>
                  <a:gd name="T66" fmla="*/ 315 w 349"/>
                  <a:gd name="T67" fmla="*/ 112 h 323"/>
                  <a:gd name="T68" fmla="*/ 281 w 349"/>
                  <a:gd name="T69" fmla="*/ 112 h 323"/>
                  <a:gd name="T70" fmla="*/ 281 w 349"/>
                  <a:gd name="T71" fmla="*/ 145 h 323"/>
                  <a:gd name="T72" fmla="*/ 315 w 349"/>
                  <a:gd name="T73" fmla="*/ 145 h 323"/>
                  <a:gd name="T74" fmla="*/ 315 w 349"/>
                  <a:gd name="T75" fmla="*/ 112 h 323"/>
                  <a:gd name="T76" fmla="*/ 315 w 349"/>
                  <a:gd name="T77" fmla="*/ 189 h 323"/>
                  <a:gd name="T78" fmla="*/ 281 w 349"/>
                  <a:gd name="T79" fmla="*/ 189 h 323"/>
                  <a:gd name="T80" fmla="*/ 281 w 349"/>
                  <a:gd name="T81" fmla="*/ 222 h 323"/>
                  <a:gd name="T82" fmla="*/ 315 w 349"/>
                  <a:gd name="T83" fmla="*/ 222 h 323"/>
                  <a:gd name="T84" fmla="*/ 315 w 349"/>
                  <a:gd name="T85" fmla="*/ 189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9" h="323">
                    <a:moveTo>
                      <a:pt x="27" y="296"/>
                    </a:moveTo>
                    <a:cubicBezTo>
                      <a:pt x="27" y="281"/>
                      <a:pt x="39" y="268"/>
                      <a:pt x="54" y="268"/>
                    </a:cubicBezTo>
                    <a:cubicBezTo>
                      <a:pt x="69" y="268"/>
                      <a:pt x="81" y="281"/>
                      <a:pt x="81" y="296"/>
                    </a:cubicBezTo>
                    <a:cubicBezTo>
                      <a:pt x="81" y="311"/>
                      <a:pt x="69" y="323"/>
                      <a:pt x="54" y="323"/>
                    </a:cubicBezTo>
                    <a:cubicBezTo>
                      <a:pt x="39" y="323"/>
                      <a:pt x="27" y="311"/>
                      <a:pt x="27" y="296"/>
                    </a:cubicBezTo>
                    <a:close/>
                    <a:moveTo>
                      <a:pt x="183" y="323"/>
                    </a:moveTo>
                    <a:cubicBezTo>
                      <a:pt x="198" y="323"/>
                      <a:pt x="210" y="311"/>
                      <a:pt x="210" y="296"/>
                    </a:cubicBezTo>
                    <a:cubicBezTo>
                      <a:pt x="210" y="281"/>
                      <a:pt x="198" y="268"/>
                      <a:pt x="183" y="268"/>
                    </a:cubicBezTo>
                    <a:cubicBezTo>
                      <a:pt x="167" y="268"/>
                      <a:pt x="155" y="281"/>
                      <a:pt x="155" y="296"/>
                    </a:cubicBezTo>
                    <a:cubicBezTo>
                      <a:pt x="155" y="311"/>
                      <a:pt x="167" y="323"/>
                      <a:pt x="183" y="323"/>
                    </a:cubicBezTo>
                    <a:close/>
                    <a:moveTo>
                      <a:pt x="194" y="192"/>
                    </a:moveTo>
                    <a:cubicBezTo>
                      <a:pt x="159" y="85"/>
                      <a:pt x="159" y="85"/>
                      <a:pt x="159" y="85"/>
                    </a:cubicBezTo>
                    <a:cubicBezTo>
                      <a:pt x="150" y="62"/>
                      <a:pt x="135" y="39"/>
                      <a:pt x="110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0" y="39"/>
                      <a:pt x="0" y="49"/>
                      <a:pt x="0" y="61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27" y="296"/>
                      <a:pt x="27" y="296"/>
                      <a:pt x="27" y="296"/>
                    </a:cubicBezTo>
                    <a:moveTo>
                      <a:pt x="81" y="296"/>
                    </a:moveTo>
                    <a:cubicBezTo>
                      <a:pt x="155" y="296"/>
                      <a:pt x="155" y="296"/>
                      <a:pt x="155" y="296"/>
                    </a:cubicBezTo>
                    <a:moveTo>
                      <a:pt x="210" y="296"/>
                    </a:moveTo>
                    <a:cubicBezTo>
                      <a:pt x="235" y="296"/>
                      <a:pt x="235" y="296"/>
                      <a:pt x="235" y="296"/>
                    </a:cubicBezTo>
                    <a:cubicBezTo>
                      <a:pt x="235" y="0"/>
                      <a:pt x="235" y="0"/>
                      <a:pt x="235" y="0"/>
                    </a:cubicBezTo>
                    <a:moveTo>
                      <a:pt x="235" y="272"/>
                    </a:moveTo>
                    <a:cubicBezTo>
                      <a:pt x="349" y="272"/>
                      <a:pt x="349" y="272"/>
                      <a:pt x="349" y="272"/>
                    </a:cubicBezTo>
                    <a:moveTo>
                      <a:pt x="0" y="139"/>
                    </a:moveTo>
                    <a:cubicBezTo>
                      <a:pt x="81" y="139"/>
                      <a:pt x="81" y="139"/>
                      <a:pt x="81" y="139"/>
                    </a:cubicBezTo>
                    <a:cubicBezTo>
                      <a:pt x="81" y="192"/>
                      <a:pt x="81" y="192"/>
                      <a:pt x="81" y="192"/>
                    </a:cubicBezTo>
                    <a:cubicBezTo>
                      <a:pt x="235" y="192"/>
                      <a:pt x="235" y="192"/>
                      <a:pt x="235" y="192"/>
                    </a:cubicBezTo>
                    <a:moveTo>
                      <a:pt x="315" y="35"/>
                    </a:moveTo>
                    <a:cubicBezTo>
                      <a:pt x="281" y="35"/>
                      <a:pt x="281" y="35"/>
                      <a:pt x="281" y="35"/>
                    </a:cubicBezTo>
                    <a:cubicBezTo>
                      <a:pt x="281" y="68"/>
                      <a:pt x="281" y="68"/>
                      <a:pt x="281" y="68"/>
                    </a:cubicBezTo>
                    <a:cubicBezTo>
                      <a:pt x="315" y="68"/>
                      <a:pt x="315" y="68"/>
                      <a:pt x="315" y="68"/>
                    </a:cubicBezTo>
                    <a:lnTo>
                      <a:pt x="315" y="35"/>
                    </a:lnTo>
                    <a:close/>
                    <a:moveTo>
                      <a:pt x="315" y="112"/>
                    </a:moveTo>
                    <a:cubicBezTo>
                      <a:pt x="281" y="112"/>
                      <a:pt x="281" y="112"/>
                      <a:pt x="281" y="112"/>
                    </a:cubicBezTo>
                    <a:cubicBezTo>
                      <a:pt x="281" y="145"/>
                      <a:pt x="281" y="145"/>
                      <a:pt x="281" y="145"/>
                    </a:cubicBezTo>
                    <a:cubicBezTo>
                      <a:pt x="315" y="145"/>
                      <a:pt x="315" y="145"/>
                      <a:pt x="315" y="145"/>
                    </a:cubicBezTo>
                    <a:lnTo>
                      <a:pt x="315" y="112"/>
                    </a:lnTo>
                    <a:close/>
                    <a:moveTo>
                      <a:pt x="315" y="189"/>
                    </a:move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222"/>
                      <a:pt x="281" y="222"/>
                      <a:pt x="281" y="222"/>
                    </a:cubicBezTo>
                    <a:cubicBezTo>
                      <a:pt x="315" y="222"/>
                      <a:pt x="315" y="222"/>
                      <a:pt x="315" y="222"/>
                    </a:cubicBezTo>
                    <a:lnTo>
                      <a:pt x="315" y="189"/>
                    </a:lnTo>
                    <a:close/>
                  </a:path>
                </a:pathLst>
              </a:custGeom>
              <a:grpFill/>
              <a:ln w="15875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FBF536-39C7-4A85-B657-A40F40171D50}"/>
                </a:ext>
              </a:extLst>
            </p:cNvPr>
            <p:cNvGrpSpPr/>
            <p:nvPr/>
          </p:nvGrpSpPr>
          <p:grpSpPr>
            <a:xfrm>
              <a:off x="9756932" y="1032712"/>
              <a:ext cx="426350" cy="425094"/>
              <a:chOff x="6530506" y="534500"/>
              <a:chExt cx="523664" cy="523664"/>
            </a:xfrm>
            <a:solidFill>
              <a:schemeClr val="bg2"/>
            </a:solidFill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44F56A9-01EE-467C-B6A7-1412CF50BC99}"/>
                  </a:ext>
                </a:extLst>
              </p:cNvPr>
              <p:cNvSpPr/>
              <p:nvPr/>
            </p:nvSpPr>
            <p:spPr bwMode="auto">
              <a:xfrm rot="720000" flipH="1">
                <a:off x="6530506" y="534500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C0EBB705-BE91-487D-BE93-BE6DBD3FF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3706" y="661988"/>
                <a:ext cx="317264" cy="268688"/>
              </a:xfrm>
              <a:custGeom>
                <a:avLst/>
                <a:gdLst>
                  <a:gd name="T0" fmla="*/ 36 w 3778"/>
                  <a:gd name="T1" fmla="*/ 1130 h 3199"/>
                  <a:gd name="T2" fmla="*/ 19 w 3778"/>
                  <a:gd name="T3" fmla="*/ 1010 h 3199"/>
                  <a:gd name="T4" fmla="*/ 291 w 3778"/>
                  <a:gd name="T5" fmla="*/ 276 h 3199"/>
                  <a:gd name="T6" fmla="*/ 958 w 3778"/>
                  <a:gd name="T7" fmla="*/ 0 h 3199"/>
                  <a:gd name="T8" fmla="*/ 1624 w 3778"/>
                  <a:gd name="T9" fmla="*/ 276 h 3199"/>
                  <a:gd name="T10" fmla="*/ 1895 w 3778"/>
                  <a:gd name="T11" fmla="*/ 547 h 3199"/>
                  <a:gd name="T12" fmla="*/ 2166 w 3778"/>
                  <a:gd name="T13" fmla="*/ 276 h 3199"/>
                  <a:gd name="T14" fmla="*/ 2833 w 3778"/>
                  <a:gd name="T15" fmla="*/ 0 h 3199"/>
                  <a:gd name="T16" fmla="*/ 3499 w 3778"/>
                  <a:gd name="T17" fmla="*/ 276 h 3199"/>
                  <a:gd name="T18" fmla="*/ 3771 w 3778"/>
                  <a:gd name="T19" fmla="*/ 906 h 3199"/>
                  <a:gd name="T20" fmla="*/ 3579 w 3778"/>
                  <a:gd name="T21" fmla="*/ 1510 h 3199"/>
                  <a:gd name="T22" fmla="*/ 2768 w 3778"/>
                  <a:gd name="T23" fmla="*/ 1510 h 3199"/>
                  <a:gd name="T24" fmla="*/ 2520 w 3778"/>
                  <a:gd name="T25" fmla="*/ 1262 h 3199"/>
                  <a:gd name="T26" fmla="*/ 1895 w 3778"/>
                  <a:gd name="T27" fmla="*/ 1887 h 3199"/>
                  <a:gd name="T28" fmla="*/ 1020 w 3778"/>
                  <a:gd name="T29" fmla="*/ 1012 h 3199"/>
                  <a:gd name="T30" fmla="*/ 522 w 3778"/>
                  <a:gd name="T31" fmla="*/ 1510 h 3199"/>
                  <a:gd name="T32" fmla="*/ 207 w 3778"/>
                  <a:gd name="T33" fmla="*/ 1511 h 3199"/>
                  <a:gd name="T34" fmla="*/ 1895 w 3778"/>
                  <a:gd name="T35" fmla="*/ 3199 h 3199"/>
                  <a:gd name="T36" fmla="*/ 3214 w 3778"/>
                  <a:gd name="T37" fmla="*/ 1879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78" h="3199">
                    <a:moveTo>
                      <a:pt x="36" y="1130"/>
                    </a:moveTo>
                    <a:cubicBezTo>
                      <a:pt x="19" y="1010"/>
                      <a:pt x="19" y="1010"/>
                      <a:pt x="19" y="1010"/>
                    </a:cubicBezTo>
                    <a:cubicBezTo>
                      <a:pt x="0" y="738"/>
                      <a:pt x="98" y="469"/>
                      <a:pt x="291" y="276"/>
                    </a:cubicBezTo>
                    <a:cubicBezTo>
                      <a:pt x="469" y="98"/>
                      <a:pt x="706" y="0"/>
                      <a:pt x="958" y="0"/>
                    </a:cubicBezTo>
                    <a:cubicBezTo>
                      <a:pt x="1209" y="0"/>
                      <a:pt x="1446" y="98"/>
                      <a:pt x="1624" y="276"/>
                    </a:cubicBezTo>
                    <a:cubicBezTo>
                      <a:pt x="1895" y="547"/>
                      <a:pt x="1895" y="547"/>
                      <a:pt x="1895" y="547"/>
                    </a:cubicBezTo>
                    <a:cubicBezTo>
                      <a:pt x="2166" y="276"/>
                      <a:pt x="2166" y="276"/>
                      <a:pt x="2166" y="276"/>
                    </a:cubicBezTo>
                    <a:cubicBezTo>
                      <a:pt x="2344" y="98"/>
                      <a:pt x="2581" y="0"/>
                      <a:pt x="2833" y="0"/>
                    </a:cubicBezTo>
                    <a:cubicBezTo>
                      <a:pt x="3084" y="0"/>
                      <a:pt x="3321" y="98"/>
                      <a:pt x="3499" y="276"/>
                    </a:cubicBezTo>
                    <a:cubicBezTo>
                      <a:pt x="3667" y="444"/>
                      <a:pt x="3764" y="668"/>
                      <a:pt x="3771" y="906"/>
                    </a:cubicBezTo>
                    <a:cubicBezTo>
                      <a:pt x="3778" y="1125"/>
                      <a:pt x="3710" y="1337"/>
                      <a:pt x="3579" y="1510"/>
                    </a:cubicBezTo>
                    <a:cubicBezTo>
                      <a:pt x="2768" y="1510"/>
                      <a:pt x="2768" y="1510"/>
                      <a:pt x="2768" y="1510"/>
                    </a:cubicBezTo>
                    <a:cubicBezTo>
                      <a:pt x="2520" y="1262"/>
                      <a:pt x="2520" y="1262"/>
                      <a:pt x="2520" y="1262"/>
                    </a:cubicBezTo>
                    <a:cubicBezTo>
                      <a:pt x="1895" y="1887"/>
                      <a:pt x="1895" y="1887"/>
                      <a:pt x="1895" y="1887"/>
                    </a:cubicBezTo>
                    <a:cubicBezTo>
                      <a:pt x="1020" y="1012"/>
                      <a:pt x="1020" y="1012"/>
                      <a:pt x="1020" y="1012"/>
                    </a:cubicBezTo>
                    <a:cubicBezTo>
                      <a:pt x="522" y="1510"/>
                      <a:pt x="522" y="1510"/>
                      <a:pt x="522" y="1510"/>
                    </a:cubicBezTo>
                    <a:cubicBezTo>
                      <a:pt x="207" y="1511"/>
                      <a:pt x="207" y="1511"/>
                      <a:pt x="207" y="1511"/>
                    </a:cubicBezTo>
                    <a:cubicBezTo>
                      <a:pt x="1895" y="3199"/>
                      <a:pt x="1895" y="3199"/>
                      <a:pt x="1895" y="3199"/>
                    </a:cubicBezTo>
                    <a:cubicBezTo>
                      <a:pt x="3214" y="1879"/>
                      <a:pt x="3214" y="1879"/>
                      <a:pt x="3214" y="1879"/>
                    </a:cubicBez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A8F3B16-D4F2-4E23-A059-347AD6521349}"/>
                </a:ext>
              </a:extLst>
            </p:cNvPr>
            <p:cNvGrpSpPr/>
            <p:nvPr/>
          </p:nvGrpSpPr>
          <p:grpSpPr>
            <a:xfrm>
              <a:off x="7082691" y="3652941"/>
              <a:ext cx="426350" cy="425094"/>
              <a:chOff x="3245867" y="3762307"/>
              <a:chExt cx="523664" cy="523664"/>
            </a:xfrm>
            <a:solidFill>
              <a:schemeClr val="bg2"/>
            </a:solidFill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4F7875B-664F-43C1-B0E3-0270C013B9F2}"/>
                  </a:ext>
                </a:extLst>
              </p:cNvPr>
              <p:cNvSpPr/>
              <p:nvPr/>
            </p:nvSpPr>
            <p:spPr bwMode="auto">
              <a:xfrm rot="4740000">
                <a:off x="3245867" y="3762307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Freeform 17">
                <a:extLst>
                  <a:ext uri="{FF2B5EF4-FFF2-40B4-BE49-F238E27FC236}">
                    <a16:creationId xmlns:a16="http://schemas.microsoft.com/office/drawing/2014/main" id="{626C84D9-600C-4B1F-ADB0-4AA640D60E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5338" y="3865138"/>
                <a:ext cx="344722" cy="318002"/>
              </a:xfrm>
              <a:custGeom>
                <a:avLst/>
                <a:gdLst>
                  <a:gd name="T0" fmla="*/ 224 w 356"/>
                  <a:gd name="T1" fmla="*/ 273 h 328"/>
                  <a:gd name="T2" fmla="*/ 181 w 356"/>
                  <a:gd name="T3" fmla="*/ 295 h 328"/>
                  <a:gd name="T4" fmla="*/ 181 w 356"/>
                  <a:gd name="T5" fmla="*/ 328 h 328"/>
                  <a:gd name="T6" fmla="*/ 121 w 356"/>
                  <a:gd name="T7" fmla="*/ 328 h 328"/>
                  <a:gd name="T8" fmla="*/ 121 w 356"/>
                  <a:gd name="T9" fmla="*/ 291 h 328"/>
                  <a:gd name="T10" fmla="*/ 57 w 356"/>
                  <a:gd name="T11" fmla="*/ 254 h 328"/>
                  <a:gd name="T12" fmla="*/ 28 w 356"/>
                  <a:gd name="T13" fmla="*/ 269 h 328"/>
                  <a:gd name="T14" fmla="*/ 0 w 356"/>
                  <a:gd name="T15" fmla="*/ 214 h 328"/>
                  <a:gd name="T16" fmla="*/ 28 w 356"/>
                  <a:gd name="T17" fmla="*/ 199 h 328"/>
                  <a:gd name="T18" fmla="*/ 21 w 356"/>
                  <a:gd name="T19" fmla="*/ 162 h 328"/>
                  <a:gd name="T20" fmla="*/ 28 w 356"/>
                  <a:gd name="T21" fmla="*/ 125 h 328"/>
                  <a:gd name="T22" fmla="*/ 0 w 356"/>
                  <a:gd name="T23" fmla="*/ 111 h 328"/>
                  <a:gd name="T24" fmla="*/ 28 w 356"/>
                  <a:gd name="T25" fmla="*/ 55 h 328"/>
                  <a:gd name="T26" fmla="*/ 57 w 356"/>
                  <a:gd name="T27" fmla="*/ 70 h 328"/>
                  <a:gd name="T28" fmla="*/ 121 w 356"/>
                  <a:gd name="T29" fmla="*/ 33 h 328"/>
                  <a:gd name="T30" fmla="*/ 121 w 356"/>
                  <a:gd name="T31" fmla="*/ 0 h 328"/>
                  <a:gd name="T32" fmla="*/ 181 w 356"/>
                  <a:gd name="T33" fmla="*/ 0 h 328"/>
                  <a:gd name="T34" fmla="*/ 181 w 356"/>
                  <a:gd name="T35" fmla="*/ 30 h 328"/>
                  <a:gd name="T36" fmla="*/ 249 w 356"/>
                  <a:gd name="T37" fmla="*/ 70 h 328"/>
                  <a:gd name="T38" fmla="*/ 274 w 356"/>
                  <a:gd name="T39" fmla="*/ 55 h 328"/>
                  <a:gd name="T40" fmla="*/ 306 w 356"/>
                  <a:gd name="T41" fmla="*/ 111 h 328"/>
                  <a:gd name="T42" fmla="*/ 277 w 356"/>
                  <a:gd name="T43" fmla="*/ 125 h 328"/>
                  <a:gd name="T44" fmla="*/ 282 w 356"/>
                  <a:gd name="T45" fmla="*/ 162 h 328"/>
                  <a:gd name="T46" fmla="*/ 279 w 356"/>
                  <a:gd name="T47" fmla="*/ 188 h 328"/>
                  <a:gd name="T48" fmla="*/ 186 w 356"/>
                  <a:gd name="T49" fmla="*/ 100 h 328"/>
                  <a:gd name="T50" fmla="*/ 150 w 356"/>
                  <a:gd name="T51" fmla="*/ 89 h 328"/>
                  <a:gd name="T52" fmla="*/ 75 w 356"/>
                  <a:gd name="T53" fmla="*/ 166 h 328"/>
                  <a:gd name="T54" fmla="*/ 107 w 356"/>
                  <a:gd name="T55" fmla="*/ 231 h 328"/>
                  <a:gd name="T56" fmla="*/ 209 w 356"/>
                  <a:gd name="T57" fmla="*/ 238 h 328"/>
                  <a:gd name="T58" fmla="*/ 310 w 356"/>
                  <a:gd name="T59" fmla="*/ 302 h 328"/>
                  <a:gd name="T60" fmla="*/ 348 w 356"/>
                  <a:gd name="T61" fmla="*/ 294 h 328"/>
                  <a:gd name="T62" fmla="*/ 340 w 356"/>
                  <a:gd name="T63" fmla="*/ 256 h 328"/>
                  <a:gd name="T64" fmla="*/ 237 w 356"/>
                  <a:gd name="T65" fmla="*/ 195 h 328"/>
                  <a:gd name="T66" fmla="*/ 235 w 356"/>
                  <a:gd name="T67" fmla="*/ 194 h 328"/>
                  <a:gd name="T68" fmla="*/ 234 w 356"/>
                  <a:gd name="T69" fmla="*/ 179 h 328"/>
                  <a:gd name="T70" fmla="*/ 172 w 356"/>
                  <a:gd name="T71" fmla="*/ 139 h 328"/>
                  <a:gd name="T72" fmla="*/ 145 w 356"/>
                  <a:gd name="T73" fmla="*/ 153 h 328"/>
                  <a:gd name="T74" fmla="*/ 194 w 356"/>
                  <a:gd name="T75" fmla="*/ 183 h 328"/>
                  <a:gd name="T76" fmla="*/ 182 w 356"/>
                  <a:gd name="T77" fmla="*/ 199 h 328"/>
                  <a:gd name="T78" fmla="*/ 135 w 356"/>
                  <a:gd name="T79" fmla="*/ 169 h 328"/>
                  <a:gd name="T80" fmla="*/ 132 w 356"/>
                  <a:gd name="T81" fmla="*/ 201 h 328"/>
                  <a:gd name="T82" fmla="*/ 194 w 356"/>
                  <a:gd name="T83" fmla="*/ 241 h 328"/>
                  <a:gd name="T84" fmla="*/ 207 w 356"/>
                  <a:gd name="T85" fmla="*/ 237 h 328"/>
                  <a:gd name="T86" fmla="*/ 209 w 356"/>
                  <a:gd name="T87" fmla="*/ 23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6" h="328">
                    <a:moveTo>
                      <a:pt x="224" y="273"/>
                    </a:moveTo>
                    <a:cubicBezTo>
                      <a:pt x="213" y="284"/>
                      <a:pt x="195" y="291"/>
                      <a:pt x="181" y="295"/>
                    </a:cubicBezTo>
                    <a:cubicBezTo>
                      <a:pt x="181" y="295"/>
                      <a:pt x="181" y="295"/>
                      <a:pt x="181" y="328"/>
                    </a:cubicBezTo>
                    <a:cubicBezTo>
                      <a:pt x="181" y="328"/>
                      <a:pt x="181" y="328"/>
                      <a:pt x="121" y="328"/>
                    </a:cubicBezTo>
                    <a:cubicBezTo>
                      <a:pt x="121" y="328"/>
                      <a:pt x="121" y="328"/>
                      <a:pt x="121" y="291"/>
                    </a:cubicBezTo>
                    <a:cubicBezTo>
                      <a:pt x="96" y="287"/>
                      <a:pt x="75" y="273"/>
                      <a:pt x="57" y="254"/>
                    </a:cubicBezTo>
                    <a:cubicBezTo>
                      <a:pt x="57" y="254"/>
                      <a:pt x="57" y="254"/>
                      <a:pt x="28" y="269"/>
                    </a:cubicBezTo>
                    <a:cubicBezTo>
                      <a:pt x="28" y="269"/>
                      <a:pt x="28" y="269"/>
                      <a:pt x="0" y="214"/>
                    </a:cubicBezTo>
                    <a:cubicBezTo>
                      <a:pt x="0" y="214"/>
                      <a:pt x="0" y="214"/>
                      <a:pt x="28" y="199"/>
                    </a:cubicBezTo>
                    <a:cubicBezTo>
                      <a:pt x="25" y="188"/>
                      <a:pt x="21" y="177"/>
                      <a:pt x="21" y="162"/>
                    </a:cubicBezTo>
                    <a:cubicBezTo>
                      <a:pt x="21" y="151"/>
                      <a:pt x="25" y="136"/>
                      <a:pt x="28" y="125"/>
                    </a:cubicBezTo>
                    <a:cubicBezTo>
                      <a:pt x="28" y="125"/>
                      <a:pt x="28" y="125"/>
                      <a:pt x="0" y="111"/>
                    </a:cubicBezTo>
                    <a:cubicBezTo>
                      <a:pt x="0" y="111"/>
                      <a:pt x="0" y="111"/>
                      <a:pt x="28" y="55"/>
                    </a:cubicBezTo>
                    <a:cubicBezTo>
                      <a:pt x="28" y="55"/>
                      <a:pt x="28" y="55"/>
                      <a:pt x="57" y="70"/>
                    </a:cubicBezTo>
                    <a:cubicBezTo>
                      <a:pt x="75" y="52"/>
                      <a:pt x="96" y="37"/>
                      <a:pt x="121" y="33"/>
                    </a:cubicBezTo>
                    <a:cubicBezTo>
                      <a:pt x="121" y="33"/>
                      <a:pt x="121" y="33"/>
                      <a:pt x="121" y="0"/>
                    </a:cubicBezTo>
                    <a:cubicBezTo>
                      <a:pt x="121" y="0"/>
                      <a:pt x="121" y="0"/>
                      <a:pt x="181" y="0"/>
                    </a:cubicBezTo>
                    <a:cubicBezTo>
                      <a:pt x="181" y="0"/>
                      <a:pt x="181" y="0"/>
                      <a:pt x="181" y="30"/>
                    </a:cubicBezTo>
                    <a:cubicBezTo>
                      <a:pt x="206" y="37"/>
                      <a:pt x="231" y="52"/>
                      <a:pt x="249" y="70"/>
                    </a:cubicBezTo>
                    <a:cubicBezTo>
                      <a:pt x="249" y="70"/>
                      <a:pt x="249" y="70"/>
                      <a:pt x="274" y="55"/>
                    </a:cubicBezTo>
                    <a:cubicBezTo>
                      <a:pt x="274" y="55"/>
                      <a:pt x="274" y="55"/>
                      <a:pt x="306" y="111"/>
                    </a:cubicBezTo>
                    <a:cubicBezTo>
                      <a:pt x="306" y="111"/>
                      <a:pt x="306" y="111"/>
                      <a:pt x="277" y="125"/>
                    </a:cubicBezTo>
                    <a:cubicBezTo>
                      <a:pt x="281" y="136"/>
                      <a:pt x="282" y="150"/>
                      <a:pt x="282" y="162"/>
                    </a:cubicBezTo>
                    <a:cubicBezTo>
                      <a:pt x="282" y="169"/>
                      <a:pt x="282" y="178"/>
                      <a:pt x="279" y="188"/>
                    </a:cubicBezTo>
                    <a:moveTo>
                      <a:pt x="186" y="100"/>
                    </a:moveTo>
                    <a:cubicBezTo>
                      <a:pt x="176" y="93"/>
                      <a:pt x="165" y="89"/>
                      <a:pt x="150" y="89"/>
                    </a:cubicBezTo>
                    <a:cubicBezTo>
                      <a:pt x="107" y="89"/>
                      <a:pt x="75" y="126"/>
                      <a:pt x="75" y="166"/>
                    </a:cubicBezTo>
                    <a:cubicBezTo>
                      <a:pt x="75" y="195"/>
                      <a:pt x="85" y="217"/>
                      <a:pt x="107" y="231"/>
                    </a:cubicBezTo>
                    <a:moveTo>
                      <a:pt x="209" y="238"/>
                    </a:moveTo>
                    <a:cubicBezTo>
                      <a:pt x="310" y="302"/>
                      <a:pt x="310" y="302"/>
                      <a:pt x="310" y="302"/>
                    </a:cubicBezTo>
                    <a:cubicBezTo>
                      <a:pt x="323" y="310"/>
                      <a:pt x="340" y="307"/>
                      <a:pt x="348" y="294"/>
                    </a:cubicBezTo>
                    <a:cubicBezTo>
                      <a:pt x="356" y="282"/>
                      <a:pt x="353" y="265"/>
                      <a:pt x="340" y="256"/>
                    </a:cubicBezTo>
                    <a:cubicBezTo>
                      <a:pt x="237" y="195"/>
                      <a:pt x="237" y="195"/>
                      <a:pt x="237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6" y="189"/>
                      <a:pt x="235" y="184"/>
                      <a:pt x="234" y="179"/>
                    </a:cubicBezTo>
                    <a:cubicBezTo>
                      <a:pt x="228" y="151"/>
                      <a:pt x="200" y="132"/>
                      <a:pt x="172" y="139"/>
                    </a:cubicBezTo>
                    <a:cubicBezTo>
                      <a:pt x="162" y="141"/>
                      <a:pt x="152" y="146"/>
                      <a:pt x="145" y="153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1" y="179"/>
                      <a:pt x="129" y="190"/>
                      <a:pt x="132" y="201"/>
                    </a:cubicBezTo>
                    <a:cubicBezTo>
                      <a:pt x="138" y="229"/>
                      <a:pt x="165" y="247"/>
                      <a:pt x="194" y="241"/>
                    </a:cubicBezTo>
                    <a:cubicBezTo>
                      <a:pt x="198" y="240"/>
                      <a:pt x="203" y="239"/>
                      <a:pt x="207" y="237"/>
                    </a:cubicBezTo>
                    <a:lnTo>
                      <a:pt x="209" y="238"/>
                    </a:lnTo>
                    <a:close/>
                  </a:path>
                </a:pathLst>
              </a:custGeom>
              <a:grpFill/>
              <a:ln w="15875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2499B0-B437-49B9-9015-00840107D95A}"/>
                </a:ext>
              </a:extLst>
            </p:cNvPr>
            <p:cNvGrpSpPr/>
            <p:nvPr/>
          </p:nvGrpSpPr>
          <p:grpSpPr>
            <a:xfrm>
              <a:off x="11174962" y="2004427"/>
              <a:ext cx="426350" cy="425094"/>
              <a:chOff x="8272203" y="1731535"/>
              <a:chExt cx="523664" cy="523664"/>
            </a:xfrm>
            <a:solidFill>
              <a:schemeClr val="bg2"/>
            </a:solidFill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DF15DE2-257F-4647-87B1-CB26BFD2E5A9}"/>
                  </a:ext>
                </a:extLst>
              </p:cNvPr>
              <p:cNvSpPr/>
              <p:nvPr/>
            </p:nvSpPr>
            <p:spPr bwMode="auto">
              <a:xfrm rot="3420000">
                <a:off x="8272203" y="1731535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Freeform 5">
                <a:extLst>
                  <a:ext uri="{FF2B5EF4-FFF2-40B4-BE49-F238E27FC236}">
                    <a16:creationId xmlns:a16="http://schemas.microsoft.com/office/drawing/2014/main" id="{2D2603BF-98E0-4738-B55D-F24BF2159E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4250" y="1881876"/>
                <a:ext cx="199570" cy="22298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2F38401-5A77-46BA-830F-1353D101552E}"/>
                </a:ext>
              </a:extLst>
            </p:cNvPr>
            <p:cNvGrpSpPr/>
            <p:nvPr/>
          </p:nvGrpSpPr>
          <p:grpSpPr>
            <a:xfrm>
              <a:off x="10546660" y="1366945"/>
              <a:ext cx="426350" cy="425094"/>
              <a:chOff x="7500489" y="946234"/>
              <a:chExt cx="523664" cy="523664"/>
            </a:xfrm>
            <a:solidFill>
              <a:schemeClr val="bg2"/>
            </a:solidFill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CFA7FE2-2B13-4473-A7AB-D3C39C9FD943}"/>
                  </a:ext>
                </a:extLst>
              </p:cNvPr>
              <p:cNvSpPr/>
              <p:nvPr/>
            </p:nvSpPr>
            <p:spPr bwMode="auto">
              <a:xfrm rot="2040000">
                <a:off x="7500489" y="946234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Freeform 5">
                <a:extLst>
                  <a:ext uri="{FF2B5EF4-FFF2-40B4-BE49-F238E27FC236}">
                    <a16:creationId xmlns:a16="http://schemas.microsoft.com/office/drawing/2014/main" id="{77E7641B-D733-4C4D-9887-E24A285671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65070" y="1052514"/>
                <a:ext cx="194502" cy="311106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E22EAD-47B5-4613-BA10-30F118D0B756}"/>
                </a:ext>
              </a:extLst>
            </p:cNvPr>
            <p:cNvGrpSpPr/>
            <p:nvPr/>
          </p:nvGrpSpPr>
          <p:grpSpPr>
            <a:xfrm>
              <a:off x="7460736" y="3223608"/>
              <a:ext cx="429624" cy="428359"/>
              <a:chOff x="3710200" y="3233420"/>
              <a:chExt cx="527686" cy="527686"/>
            </a:xfrm>
            <a:solidFill>
              <a:schemeClr val="bg2"/>
            </a:solidFill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C4B409B-3F36-445F-9AB4-17001590B6E4}"/>
                  </a:ext>
                </a:extLst>
              </p:cNvPr>
              <p:cNvSpPr/>
              <p:nvPr/>
            </p:nvSpPr>
            <p:spPr bwMode="auto">
              <a:xfrm rot="5400000">
                <a:off x="3710200" y="3233420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DeveloperTools_EC7A">
                <a:extLst>
                  <a:ext uri="{FF2B5EF4-FFF2-40B4-BE49-F238E27FC236}">
                    <a16:creationId xmlns:a16="http://schemas.microsoft.com/office/drawing/2014/main" id="{AE491405-2E13-4F03-9CE3-7689798D221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872869" y="3337848"/>
                <a:ext cx="202348" cy="318830"/>
              </a:xfrm>
              <a:custGeom>
                <a:avLst/>
                <a:gdLst>
                  <a:gd name="T0" fmla="*/ 765 w 2384"/>
                  <a:gd name="T1" fmla="*/ 958 h 3756"/>
                  <a:gd name="T2" fmla="*/ 765 w 2384"/>
                  <a:gd name="T3" fmla="*/ 3500 h 3756"/>
                  <a:gd name="T4" fmla="*/ 509 w 2384"/>
                  <a:gd name="T5" fmla="*/ 3756 h 3756"/>
                  <a:gd name="T6" fmla="*/ 509 w 2384"/>
                  <a:gd name="T7" fmla="*/ 3756 h 3756"/>
                  <a:gd name="T8" fmla="*/ 253 w 2384"/>
                  <a:gd name="T9" fmla="*/ 3500 h 3756"/>
                  <a:gd name="T10" fmla="*/ 253 w 2384"/>
                  <a:gd name="T11" fmla="*/ 958 h 3756"/>
                  <a:gd name="T12" fmla="*/ 0 w 2384"/>
                  <a:gd name="T13" fmla="*/ 518 h 3756"/>
                  <a:gd name="T14" fmla="*/ 509 w 2384"/>
                  <a:gd name="T15" fmla="*/ 9 h 3756"/>
                  <a:gd name="T16" fmla="*/ 1018 w 2384"/>
                  <a:gd name="T17" fmla="*/ 518 h 3756"/>
                  <a:gd name="T18" fmla="*/ 765 w 2384"/>
                  <a:gd name="T19" fmla="*/ 958 h 3756"/>
                  <a:gd name="T20" fmla="*/ 1503 w 2384"/>
                  <a:gd name="T21" fmla="*/ 2012 h 3756"/>
                  <a:gd name="T22" fmla="*/ 1503 w 2384"/>
                  <a:gd name="T23" fmla="*/ 3500 h 3756"/>
                  <a:gd name="T24" fmla="*/ 1759 w 2384"/>
                  <a:gd name="T25" fmla="*/ 3756 h 3756"/>
                  <a:gd name="T26" fmla="*/ 1759 w 2384"/>
                  <a:gd name="T27" fmla="*/ 3756 h 3756"/>
                  <a:gd name="T28" fmla="*/ 2015 w 2384"/>
                  <a:gd name="T29" fmla="*/ 3500 h 3756"/>
                  <a:gd name="T30" fmla="*/ 2015 w 2384"/>
                  <a:gd name="T31" fmla="*/ 2012 h 3756"/>
                  <a:gd name="T32" fmla="*/ 509 w 2384"/>
                  <a:gd name="T33" fmla="*/ 0 h 3756"/>
                  <a:gd name="T34" fmla="*/ 509 w 2384"/>
                  <a:gd name="T35" fmla="*/ 509 h 3756"/>
                  <a:gd name="T36" fmla="*/ 1134 w 2384"/>
                  <a:gd name="T37" fmla="*/ 2012 h 3756"/>
                  <a:gd name="T38" fmla="*/ 2384 w 2384"/>
                  <a:gd name="T39" fmla="*/ 2012 h 3756"/>
                  <a:gd name="T40" fmla="*/ 1759 w 2384"/>
                  <a:gd name="T41" fmla="*/ 2012 h 3756"/>
                  <a:gd name="T42" fmla="*/ 1759 w 2384"/>
                  <a:gd name="T43" fmla="*/ 711 h 3756"/>
                  <a:gd name="T44" fmla="*/ 2015 w 2384"/>
                  <a:gd name="T45" fmla="*/ 9 h 3756"/>
                  <a:gd name="T46" fmla="*/ 1503 w 2384"/>
                  <a:gd name="T47" fmla="*/ 9 h 3756"/>
                  <a:gd name="T48" fmla="*/ 1503 w 2384"/>
                  <a:gd name="T49" fmla="*/ 510 h 3756"/>
                  <a:gd name="T50" fmla="*/ 1759 w 2384"/>
                  <a:gd name="T51" fmla="*/ 756 h 3756"/>
                  <a:gd name="T52" fmla="*/ 2015 w 2384"/>
                  <a:gd name="T53" fmla="*/ 510 h 3756"/>
                  <a:gd name="T54" fmla="*/ 2015 w 2384"/>
                  <a:gd name="T55" fmla="*/ 9 h 3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84" h="3756">
                    <a:moveTo>
                      <a:pt x="765" y="958"/>
                    </a:moveTo>
                    <a:cubicBezTo>
                      <a:pt x="765" y="3500"/>
                      <a:pt x="765" y="3500"/>
                      <a:pt x="765" y="3500"/>
                    </a:cubicBezTo>
                    <a:cubicBezTo>
                      <a:pt x="765" y="3641"/>
                      <a:pt x="650" y="3756"/>
                      <a:pt x="509" y="3756"/>
                    </a:cubicBezTo>
                    <a:cubicBezTo>
                      <a:pt x="509" y="3756"/>
                      <a:pt x="509" y="3756"/>
                      <a:pt x="509" y="3756"/>
                    </a:cubicBezTo>
                    <a:cubicBezTo>
                      <a:pt x="368" y="3756"/>
                      <a:pt x="253" y="3641"/>
                      <a:pt x="253" y="3500"/>
                    </a:cubicBezTo>
                    <a:cubicBezTo>
                      <a:pt x="253" y="958"/>
                      <a:pt x="253" y="958"/>
                      <a:pt x="253" y="958"/>
                    </a:cubicBezTo>
                    <a:cubicBezTo>
                      <a:pt x="102" y="869"/>
                      <a:pt x="0" y="706"/>
                      <a:pt x="0" y="518"/>
                    </a:cubicBezTo>
                    <a:cubicBezTo>
                      <a:pt x="0" y="237"/>
                      <a:pt x="228" y="9"/>
                      <a:pt x="509" y="9"/>
                    </a:cubicBezTo>
                    <a:cubicBezTo>
                      <a:pt x="790" y="9"/>
                      <a:pt x="1018" y="237"/>
                      <a:pt x="1018" y="518"/>
                    </a:cubicBezTo>
                    <a:cubicBezTo>
                      <a:pt x="1018" y="706"/>
                      <a:pt x="916" y="869"/>
                      <a:pt x="765" y="958"/>
                    </a:cubicBezTo>
                    <a:close/>
                    <a:moveTo>
                      <a:pt x="1503" y="2012"/>
                    </a:moveTo>
                    <a:cubicBezTo>
                      <a:pt x="1503" y="3500"/>
                      <a:pt x="1503" y="3500"/>
                      <a:pt x="1503" y="3500"/>
                    </a:cubicBezTo>
                    <a:cubicBezTo>
                      <a:pt x="1503" y="3641"/>
                      <a:pt x="1618" y="3756"/>
                      <a:pt x="1759" y="3756"/>
                    </a:cubicBezTo>
                    <a:cubicBezTo>
                      <a:pt x="1759" y="3756"/>
                      <a:pt x="1759" y="3756"/>
                      <a:pt x="1759" y="3756"/>
                    </a:cubicBezTo>
                    <a:cubicBezTo>
                      <a:pt x="1900" y="3756"/>
                      <a:pt x="2015" y="3641"/>
                      <a:pt x="2015" y="3500"/>
                    </a:cubicBezTo>
                    <a:cubicBezTo>
                      <a:pt x="2015" y="2012"/>
                      <a:pt x="2015" y="2012"/>
                      <a:pt x="2015" y="2012"/>
                    </a:cubicBezTo>
                    <a:moveTo>
                      <a:pt x="509" y="0"/>
                    </a:moveTo>
                    <a:cubicBezTo>
                      <a:pt x="509" y="509"/>
                      <a:pt x="509" y="509"/>
                      <a:pt x="509" y="509"/>
                    </a:cubicBezTo>
                    <a:moveTo>
                      <a:pt x="1134" y="2012"/>
                    </a:moveTo>
                    <a:cubicBezTo>
                      <a:pt x="2384" y="2012"/>
                      <a:pt x="2384" y="2012"/>
                      <a:pt x="2384" y="2012"/>
                    </a:cubicBezTo>
                    <a:moveTo>
                      <a:pt x="1759" y="2012"/>
                    </a:moveTo>
                    <a:cubicBezTo>
                      <a:pt x="1759" y="711"/>
                      <a:pt x="1759" y="711"/>
                      <a:pt x="1759" y="711"/>
                    </a:cubicBezTo>
                    <a:moveTo>
                      <a:pt x="2015" y="9"/>
                    </a:moveTo>
                    <a:cubicBezTo>
                      <a:pt x="1503" y="9"/>
                      <a:pt x="1503" y="9"/>
                      <a:pt x="1503" y="9"/>
                    </a:cubicBezTo>
                    <a:cubicBezTo>
                      <a:pt x="1503" y="510"/>
                      <a:pt x="1503" y="510"/>
                      <a:pt x="1503" y="510"/>
                    </a:cubicBezTo>
                    <a:cubicBezTo>
                      <a:pt x="1759" y="756"/>
                      <a:pt x="1759" y="756"/>
                      <a:pt x="1759" y="756"/>
                    </a:cubicBezTo>
                    <a:cubicBezTo>
                      <a:pt x="2015" y="510"/>
                      <a:pt x="2015" y="510"/>
                      <a:pt x="2015" y="510"/>
                    </a:cubicBezTo>
                    <a:lnTo>
                      <a:pt x="2015" y="9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397205C-7D34-4765-8522-9425098BADD2}"/>
                </a:ext>
              </a:extLst>
            </p:cNvPr>
            <p:cNvGrpSpPr/>
            <p:nvPr/>
          </p:nvGrpSpPr>
          <p:grpSpPr>
            <a:xfrm>
              <a:off x="9287883" y="5045373"/>
              <a:ext cx="429624" cy="428359"/>
              <a:chOff x="5954395" y="5477615"/>
              <a:chExt cx="527686" cy="527686"/>
            </a:xfrm>
            <a:solidFill>
              <a:schemeClr val="bg2"/>
            </a:solidFill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4C9B623-932F-4CA3-9B01-87E2D18B4033}"/>
                  </a:ext>
                </a:extLst>
              </p:cNvPr>
              <p:cNvSpPr/>
              <p:nvPr/>
            </p:nvSpPr>
            <p:spPr bwMode="auto">
              <a:xfrm>
                <a:off x="5954395" y="5477615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DEA5CE-8B18-4B80-97C0-F32E0F0DD00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130027" y="5573481"/>
                <a:ext cx="176307" cy="335955"/>
                <a:chOff x="7261" y="805"/>
                <a:chExt cx="127" cy="242"/>
              </a:xfrm>
              <a:grpFill/>
            </p:grpSpPr>
            <p:sp>
              <p:nvSpPr>
                <p:cNvPr id="101" name="Freeform 197">
                  <a:extLst>
                    <a:ext uri="{FF2B5EF4-FFF2-40B4-BE49-F238E27FC236}">
                      <a16:creationId xmlns:a16="http://schemas.microsoft.com/office/drawing/2014/main" id="{F88C8423-9857-4624-BDB7-602F036481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23" y="805"/>
                  <a:ext cx="65" cy="194"/>
                </a:xfrm>
                <a:custGeom>
                  <a:avLst/>
                  <a:gdLst>
                    <a:gd name="T0" fmla="*/ 90 w 90"/>
                    <a:gd name="T1" fmla="*/ 166 h 268"/>
                    <a:gd name="T2" fmla="*/ 90 w 90"/>
                    <a:gd name="T3" fmla="*/ 46 h 268"/>
                    <a:gd name="T4" fmla="*/ 45 w 90"/>
                    <a:gd name="T5" fmla="*/ 0 h 268"/>
                    <a:gd name="T6" fmla="*/ 0 w 90"/>
                    <a:gd name="T7" fmla="*/ 46 h 268"/>
                    <a:gd name="T8" fmla="*/ 0 w 90"/>
                    <a:gd name="T9" fmla="*/ 268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68">
                      <a:moveTo>
                        <a:pt x="90" y="166"/>
                      </a:moveTo>
                      <a:cubicBezTo>
                        <a:pt x="90" y="46"/>
                        <a:pt x="90" y="46"/>
                        <a:pt x="90" y="46"/>
                      </a:cubicBezTo>
                      <a:cubicBezTo>
                        <a:pt x="90" y="20"/>
                        <a:pt x="70" y="0"/>
                        <a:pt x="45" y="0"/>
                      </a:cubicBezTo>
                      <a:cubicBezTo>
                        <a:pt x="20" y="0"/>
                        <a:pt x="0" y="20"/>
                        <a:pt x="0" y="46"/>
                      </a:cubicBezTo>
                      <a:cubicBezTo>
                        <a:pt x="0" y="268"/>
                        <a:pt x="0" y="268"/>
                        <a:pt x="0" y="268"/>
                      </a:cubicBezTo>
                    </a:path>
                  </a:pathLst>
                </a:cu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  <p:sp>
              <p:nvSpPr>
                <p:cNvPr id="102" name="Freeform 198">
                  <a:extLst>
                    <a:ext uri="{FF2B5EF4-FFF2-40B4-BE49-F238E27FC236}">
                      <a16:creationId xmlns:a16="http://schemas.microsoft.com/office/drawing/2014/main" id="{F87BB698-F2C2-4DB5-B0AE-BB7DC7F5BA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1" y="805"/>
                  <a:ext cx="95" cy="194"/>
                </a:xfrm>
                <a:custGeom>
                  <a:avLst/>
                  <a:gdLst>
                    <a:gd name="T0" fmla="*/ 131 w 131"/>
                    <a:gd name="T1" fmla="*/ 0 h 268"/>
                    <a:gd name="T2" fmla="*/ 45 w 131"/>
                    <a:gd name="T3" fmla="*/ 0 h 268"/>
                    <a:gd name="T4" fmla="*/ 0 w 131"/>
                    <a:gd name="T5" fmla="*/ 46 h 268"/>
                    <a:gd name="T6" fmla="*/ 0 w 131"/>
                    <a:gd name="T7" fmla="*/ 268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1" h="268">
                      <a:moveTo>
                        <a:pt x="131" y="0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0" y="0"/>
                        <a:pt x="0" y="20"/>
                        <a:pt x="0" y="46"/>
                      </a:cubicBezTo>
                      <a:cubicBezTo>
                        <a:pt x="0" y="268"/>
                        <a:pt x="0" y="268"/>
                        <a:pt x="0" y="268"/>
                      </a:cubicBezTo>
                    </a:path>
                  </a:pathLst>
                </a:cu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  <p:sp>
              <p:nvSpPr>
                <p:cNvPr id="103" name="Freeform 199">
                  <a:extLst>
                    <a:ext uri="{FF2B5EF4-FFF2-40B4-BE49-F238E27FC236}">
                      <a16:creationId xmlns:a16="http://schemas.microsoft.com/office/drawing/2014/main" id="{52A7253B-9106-4D7C-8065-D36935723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22" y="992"/>
                  <a:ext cx="66" cy="55"/>
                </a:xfrm>
                <a:custGeom>
                  <a:avLst/>
                  <a:gdLst>
                    <a:gd name="T0" fmla="*/ 91 w 91"/>
                    <a:gd name="T1" fmla="*/ 0 h 77"/>
                    <a:gd name="T2" fmla="*/ 91 w 91"/>
                    <a:gd name="T3" fmla="*/ 32 h 77"/>
                    <a:gd name="T4" fmla="*/ 46 w 91"/>
                    <a:gd name="T5" fmla="*/ 77 h 77"/>
                    <a:gd name="T6" fmla="*/ 0 w 91"/>
                    <a:gd name="T7" fmla="*/ 32 h 77"/>
                    <a:gd name="T8" fmla="*/ 0 w 91"/>
                    <a:gd name="T9" fmla="*/ 6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77">
                      <a:moveTo>
                        <a:pt x="91" y="0"/>
                      </a:moveTo>
                      <a:cubicBezTo>
                        <a:pt x="91" y="32"/>
                        <a:pt x="91" y="32"/>
                        <a:pt x="91" y="32"/>
                      </a:cubicBezTo>
                      <a:cubicBezTo>
                        <a:pt x="91" y="57"/>
                        <a:pt x="71" y="77"/>
                        <a:pt x="46" y="77"/>
                      </a:cubicBezTo>
                      <a:cubicBezTo>
                        <a:pt x="21" y="77"/>
                        <a:pt x="0" y="57"/>
                        <a:pt x="0" y="32"/>
                      </a:cubicBezTo>
                      <a:cubicBezTo>
                        <a:pt x="0" y="6"/>
                        <a:pt x="0" y="6"/>
                        <a:pt x="0" y="6"/>
                      </a:cubicBezTo>
                    </a:path>
                  </a:pathLst>
                </a:cu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  <p:sp>
              <p:nvSpPr>
                <p:cNvPr id="104" name="Freeform 200">
                  <a:extLst>
                    <a:ext uri="{FF2B5EF4-FFF2-40B4-BE49-F238E27FC236}">
                      <a16:creationId xmlns:a16="http://schemas.microsoft.com/office/drawing/2014/main" id="{6B837BB3-E36B-41E0-A2CE-968B0DDB17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1" y="996"/>
                  <a:ext cx="95" cy="51"/>
                </a:xfrm>
                <a:custGeom>
                  <a:avLst/>
                  <a:gdLst>
                    <a:gd name="T0" fmla="*/ 131 w 131"/>
                    <a:gd name="T1" fmla="*/ 71 h 71"/>
                    <a:gd name="T2" fmla="*/ 45 w 131"/>
                    <a:gd name="T3" fmla="*/ 71 h 71"/>
                    <a:gd name="T4" fmla="*/ 0 w 131"/>
                    <a:gd name="T5" fmla="*/ 26 h 71"/>
                    <a:gd name="T6" fmla="*/ 0 w 131"/>
                    <a:gd name="T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1" h="71">
                      <a:moveTo>
                        <a:pt x="131" y="71"/>
                      </a:moveTo>
                      <a:cubicBezTo>
                        <a:pt x="45" y="71"/>
                        <a:pt x="45" y="71"/>
                        <a:pt x="45" y="71"/>
                      </a:cubicBezTo>
                      <a:cubicBezTo>
                        <a:pt x="20" y="71"/>
                        <a:pt x="0" y="51"/>
                        <a:pt x="0" y="26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F731068-86E3-4BDB-A919-CC53269A5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7" y="878"/>
                  <a:ext cx="9" cy="8"/>
                </a:xfrm>
                <a:prstGeom prst="ellipse">
                  <a:avLst/>
                </a:pr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2719FDD-70EF-4777-9AB1-0D5EA9B17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7" y="923"/>
                  <a:ext cx="9" cy="8"/>
                </a:xfrm>
                <a:prstGeom prst="ellipse">
                  <a:avLst/>
                </a:pr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555E2AF2-4127-467F-B077-9489D569D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7" y="967"/>
                  <a:ext cx="9" cy="8"/>
                </a:xfrm>
                <a:prstGeom prst="ellipse">
                  <a:avLst/>
                </a:pr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A5CBC0-276D-4481-9021-9FE1A7A26601}"/>
                </a:ext>
              </a:extLst>
            </p:cNvPr>
            <p:cNvGrpSpPr/>
            <p:nvPr/>
          </p:nvGrpSpPr>
          <p:grpSpPr>
            <a:xfrm>
              <a:off x="8603422" y="4912719"/>
              <a:ext cx="429624" cy="428359"/>
              <a:chOff x="5113705" y="5314201"/>
              <a:chExt cx="527686" cy="527686"/>
            </a:xfrm>
            <a:solidFill>
              <a:schemeClr val="bg2"/>
            </a:solidFill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82263A0-C628-4B2B-9F26-B454A850671E}"/>
                  </a:ext>
                </a:extLst>
              </p:cNvPr>
              <p:cNvSpPr/>
              <p:nvPr/>
            </p:nvSpPr>
            <p:spPr bwMode="auto">
              <a:xfrm rot="1320000">
                <a:off x="5113705" y="5314201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2F25698-DC30-4FFF-8058-9730D97A51E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199787" y="5476924"/>
                <a:ext cx="355491" cy="202162"/>
                <a:chOff x="4568" y="3459"/>
                <a:chExt cx="313" cy="178"/>
              </a:xfrm>
              <a:grpFill/>
            </p:grpSpPr>
            <p:sp>
              <p:nvSpPr>
                <p:cNvPr id="82" name="Freeform 5">
                  <a:extLst>
                    <a:ext uri="{FF2B5EF4-FFF2-40B4-BE49-F238E27FC236}">
                      <a16:creationId xmlns:a16="http://schemas.microsoft.com/office/drawing/2014/main" id="{BF73D1DE-CA1C-4718-B5B9-B95BD0CD71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5" y="3512"/>
                  <a:ext cx="159" cy="63"/>
                </a:xfrm>
                <a:custGeom>
                  <a:avLst/>
                  <a:gdLst>
                    <a:gd name="T0" fmla="*/ 220 w 220"/>
                    <a:gd name="T1" fmla="*/ 67 h 87"/>
                    <a:gd name="T2" fmla="*/ 199 w 220"/>
                    <a:gd name="T3" fmla="*/ 87 h 87"/>
                    <a:gd name="T4" fmla="*/ 21 w 220"/>
                    <a:gd name="T5" fmla="*/ 87 h 87"/>
                    <a:gd name="T6" fmla="*/ 0 w 220"/>
                    <a:gd name="T7" fmla="*/ 67 h 87"/>
                    <a:gd name="T8" fmla="*/ 0 w 220"/>
                    <a:gd name="T9" fmla="*/ 21 h 87"/>
                    <a:gd name="T10" fmla="*/ 21 w 220"/>
                    <a:gd name="T11" fmla="*/ 0 h 87"/>
                    <a:gd name="T12" fmla="*/ 199 w 220"/>
                    <a:gd name="T13" fmla="*/ 0 h 87"/>
                    <a:gd name="T14" fmla="*/ 220 w 220"/>
                    <a:gd name="T15" fmla="*/ 21 h 87"/>
                    <a:gd name="T16" fmla="*/ 220 w 220"/>
                    <a:gd name="T17" fmla="*/ 6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0" h="87">
                      <a:moveTo>
                        <a:pt x="220" y="67"/>
                      </a:moveTo>
                      <a:cubicBezTo>
                        <a:pt x="220" y="78"/>
                        <a:pt x="210" y="87"/>
                        <a:pt x="199" y="87"/>
                      </a:cubicBezTo>
                      <a:cubicBezTo>
                        <a:pt x="21" y="87"/>
                        <a:pt x="21" y="87"/>
                        <a:pt x="21" y="87"/>
                      </a:cubicBezTo>
                      <a:cubicBezTo>
                        <a:pt x="10" y="87"/>
                        <a:pt x="0" y="78"/>
                        <a:pt x="0" y="6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10"/>
                        <a:pt x="10" y="0"/>
                        <a:pt x="21" y="0"/>
                      </a:cubicBezTo>
                      <a:cubicBezTo>
                        <a:pt x="199" y="0"/>
                        <a:pt x="199" y="0"/>
                        <a:pt x="199" y="0"/>
                      </a:cubicBezTo>
                      <a:cubicBezTo>
                        <a:pt x="210" y="0"/>
                        <a:pt x="220" y="10"/>
                        <a:pt x="220" y="21"/>
                      </a:cubicBezTo>
                      <a:lnTo>
                        <a:pt x="220" y="6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3" name="Freeform 6">
                  <a:extLst>
                    <a:ext uri="{FF2B5EF4-FFF2-40B4-BE49-F238E27FC236}">
                      <a16:creationId xmlns:a16="http://schemas.microsoft.com/office/drawing/2014/main" id="{90CB35AE-3071-4A28-BAE4-C11541CF5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3" y="3511"/>
                  <a:ext cx="24" cy="65"/>
                </a:xfrm>
                <a:custGeom>
                  <a:avLst/>
                  <a:gdLst>
                    <a:gd name="T0" fmla="*/ 33 w 33"/>
                    <a:gd name="T1" fmla="*/ 72 h 89"/>
                    <a:gd name="T2" fmla="*/ 17 w 33"/>
                    <a:gd name="T3" fmla="*/ 89 h 89"/>
                    <a:gd name="T4" fmla="*/ 0 w 33"/>
                    <a:gd name="T5" fmla="*/ 72 h 89"/>
                    <a:gd name="T6" fmla="*/ 0 w 33"/>
                    <a:gd name="T7" fmla="*/ 17 h 89"/>
                    <a:gd name="T8" fmla="*/ 17 w 33"/>
                    <a:gd name="T9" fmla="*/ 0 h 89"/>
                    <a:gd name="T10" fmla="*/ 33 w 33"/>
                    <a:gd name="T11" fmla="*/ 17 h 89"/>
                    <a:gd name="T12" fmla="*/ 33 w 33"/>
                    <a:gd name="T13" fmla="*/ 7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89">
                      <a:moveTo>
                        <a:pt x="33" y="72"/>
                      </a:moveTo>
                      <a:cubicBezTo>
                        <a:pt x="33" y="82"/>
                        <a:pt x="26" y="89"/>
                        <a:pt x="17" y="89"/>
                      </a:cubicBezTo>
                      <a:cubicBezTo>
                        <a:pt x="7" y="89"/>
                        <a:pt x="0" y="82"/>
                        <a:pt x="0" y="72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7"/>
                        <a:pt x="7" y="0"/>
                        <a:pt x="17" y="0"/>
                      </a:cubicBezTo>
                      <a:cubicBezTo>
                        <a:pt x="26" y="0"/>
                        <a:pt x="33" y="7"/>
                        <a:pt x="33" y="17"/>
                      </a:cubicBezTo>
                      <a:lnTo>
                        <a:pt x="33" y="72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4" name="Line 7">
                  <a:extLst>
                    <a:ext uri="{FF2B5EF4-FFF2-40B4-BE49-F238E27FC236}">
                      <a16:creationId xmlns:a16="http://schemas.microsoft.com/office/drawing/2014/main" id="{51F53694-477C-4118-89CC-D1E86C4A61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68" y="3479"/>
                  <a:ext cx="92" cy="0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5" name="Line 8">
                  <a:extLst>
                    <a:ext uri="{FF2B5EF4-FFF2-40B4-BE49-F238E27FC236}">
                      <a16:creationId xmlns:a16="http://schemas.microsoft.com/office/drawing/2014/main" id="{A48B5168-4C34-4FB0-9456-80390F560D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14" y="3479"/>
                  <a:ext cx="0" cy="32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6" name="Freeform 9">
                  <a:extLst>
                    <a:ext uri="{FF2B5EF4-FFF2-40B4-BE49-F238E27FC236}">
                      <a16:creationId xmlns:a16="http://schemas.microsoft.com/office/drawing/2014/main" id="{3E85899A-7EED-4619-96DE-BCAC68F2B2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5" y="3459"/>
                  <a:ext cx="19" cy="20"/>
                </a:xfrm>
                <a:custGeom>
                  <a:avLst/>
                  <a:gdLst>
                    <a:gd name="T0" fmla="*/ 26 w 26"/>
                    <a:gd name="T1" fmla="*/ 27 h 28"/>
                    <a:gd name="T2" fmla="*/ 26 w 26"/>
                    <a:gd name="T3" fmla="*/ 8 h 28"/>
                    <a:gd name="T4" fmla="*/ 18 w 26"/>
                    <a:gd name="T5" fmla="*/ 0 h 28"/>
                    <a:gd name="T6" fmla="*/ 8 w 26"/>
                    <a:gd name="T7" fmla="*/ 0 h 28"/>
                    <a:gd name="T8" fmla="*/ 0 w 26"/>
                    <a:gd name="T9" fmla="*/ 8 h 28"/>
                    <a:gd name="T10" fmla="*/ 0 w 26"/>
                    <a:gd name="T11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28">
                      <a:moveTo>
                        <a:pt x="26" y="27"/>
                      </a:move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4"/>
                        <a:pt x="23" y="0"/>
                        <a:pt x="1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7" name="Line 10">
                  <a:extLst>
                    <a:ext uri="{FF2B5EF4-FFF2-40B4-BE49-F238E27FC236}">
                      <a16:creationId xmlns:a16="http://schemas.microsoft.com/office/drawing/2014/main" id="{89225CE7-4066-4895-A32E-2064515E1D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27" y="3526"/>
                  <a:ext cx="18" cy="0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8" name="Line 11">
                  <a:extLst>
                    <a:ext uri="{FF2B5EF4-FFF2-40B4-BE49-F238E27FC236}">
                      <a16:creationId xmlns:a16="http://schemas.microsoft.com/office/drawing/2014/main" id="{C37F7EA4-68EB-4E48-A2D9-BFF79FBD1B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27" y="3558"/>
                  <a:ext cx="18" cy="0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9" name="Freeform 12">
                  <a:extLst>
                    <a:ext uri="{FF2B5EF4-FFF2-40B4-BE49-F238E27FC236}">
                      <a16:creationId xmlns:a16="http://schemas.microsoft.com/office/drawing/2014/main" id="{BB4B1249-CF7B-4C85-82EA-A73BEDC50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2" y="3511"/>
                  <a:ext cx="24" cy="65"/>
                </a:xfrm>
                <a:custGeom>
                  <a:avLst/>
                  <a:gdLst>
                    <a:gd name="T0" fmla="*/ 0 w 33"/>
                    <a:gd name="T1" fmla="*/ 72 h 89"/>
                    <a:gd name="T2" fmla="*/ 17 w 33"/>
                    <a:gd name="T3" fmla="*/ 89 h 89"/>
                    <a:gd name="T4" fmla="*/ 33 w 33"/>
                    <a:gd name="T5" fmla="*/ 72 h 89"/>
                    <a:gd name="T6" fmla="*/ 33 w 33"/>
                    <a:gd name="T7" fmla="*/ 17 h 89"/>
                    <a:gd name="T8" fmla="*/ 17 w 33"/>
                    <a:gd name="T9" fmla="*/ 0 h 89"/>
                    <a:gd name="T10" fmla="*/ 0 w 33"/>
                    <a:gd name="T11" fmla="*/ 17 h 89"/>
                    <a:gd name="T12" fmla="*/ 0 w 33"/>
                    <a:gd name="T13" fmla="*/ 7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89">
                      <a:moveTo>
                        <a:pt x="0" y="72"/>
                      </a:moveTo>
                      <a:cubicBezTo>
                        <a:pt x="0" y="82"/>
                        <a:pt x="8" y="89"/>
                        <a:pt x="17" y="89"/>
                      </a:cubicBezTo>
                      <a:cubicBezTo>
                        <a:pt x="26" y="89"/>
                        <a:pt x="33" y="82"/>
                        <a:pt x="33" y="72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7"/>
                        <a:pt x="26" y="0"/>
                        <a:pt x="17" y="0"/>
                      </a:cubicBezTo>
                      <a:cubicBezTo>
                        <a:pt x="8" y="0"/>
                        <a:pt x="0" y="7"/>
                        <a:pt x="0" y="17"/>
                      </a:cubicBezTo>
                      <a:lnTo>
                        <a:pt x="0" y="72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0" name="Line 13">
                  <a:extLst>
                    <a:ext uri="{FF2B5EF4-FFF2-40B4-BE49-F238E27FC236}">
                      <a16:creationId xmlns:a16="http://schemas.microsoft.com/office/drawing/2014/main" id="{9A68917F-3F43-42FE-A332-D0E08B9430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89" y="3479"/>
                  <a:ext cx="92" cy="0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1" name="Line 14">
                  <a:extLst>
                    <a:ext uri="{FF2B5EF4-FFF2-40B4-BE49-F238E27FC236}">
                      <a16:creationId xmlns:a16="http://schemas.microsoft.com/office/drawing/2014/main" id="{4F97A229-8C79-468D-AF94-DEFCC41821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35" y="3479"/>
                  <a:ext cx="0" cy="32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2" name="Freeform 15">
                  <a:extLst>
                    <a:ext uri="{FF2B5EF4-FFF2-40B4-BE49-F238E27FC236}">
                      <a16:creationId xmlns:a16="http://schemas.microsoft.com/office/drawing/2014/main" id="{9A5A19CF-9886-40ED-B8CC-AEA40DA8A1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5" y="3459"/>
                  <a:ext cx="19" cy="20"/>
                </a:xfrm>
                <a:custGeom>
                  <a:avLst/>
                  <a:gdLst>
                    <a:gd name="T0" fmla="*/ 0 w 27"/>
                    <a:gd name="T1" fmla="*/ 27 h 28"/>
                    <a:gd name="T2" fmla="*/ 0 w 27"/>
                    <a:gd name="T3" fmla="*/ 8 h 28"/>
                    <a:gd name="T4" fmla="*/ 8 w 27"/>
                    <a:gd name="T5" fmla="*/ 0 h 28"/>
                    <a:gd name="T6" fmla="*/ 19 w 27"/>
                    <a:gd name="T7" fmla="*/ 0 h 28"/>
                    <a:gd name="T8" fmla="*/ 27 w 27"/>
                    <a:gd name="T9" fmla="*/ 8 h 28"/>
                    <a:gd name="T10" fmla="*/ 27 w 27"/>
                    <a:gd name="T11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8">
                      <a:moveTo>
                        <a:pt x="0" y="27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3" y="0"/>
                        <a:pt x="27" y="4"/>
                        <a:pt x="27" y="8"/>
                      </a:cubicBezTo>
                      <a:cubicBezTo>
                        <a:pt x="27" y="28"/>
                        <a:pt x="27" y="28"/>
                        <a:pt x="27" y="28"/>
                      </a:cubicBezTo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3" name="Line 16">
                  <a:extLst>
                    <a:ext uri="{FF2B5EF4-FFF2-40B4-BE49-F238E27FC236}">
                      <a16:creationId xmlns:a16="http://schemas.microsoft.com/office/drawing/2014/main" id="{4C0EC4B8-94DB-481D-B068-47DF0109D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804" y="3526"/>
                  <a:ext cx="18" cy="0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4" name="Line 17">
                  <a:extLst>
                    <a:ext uri="{FF2B5EF4-FFF2-40B4-BE49-F238E27FC236}">
                      <a16:creationId xmlns:a16="http://schemas.microsoft.com/office/drawing/2014/main" id="{F264A9A5-52EC-4240-9F8B-38C7422332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804" y="3558"/>
                  <a:ext cx="18" cy="0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5" name="Line 18">
                  <a:extLst>
                    <a:ext uri="{FF2B5EF4-FFF2-40B4-BE49-F238E27FC236}">
                      <a16:creationId xmlns:a16="http://schemas.microsoft.com/office/drawing/2014/main" id="{EAFA88FF-1BAB-4CAF-BD78-3EE7F56506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638" y="3573"/>
                  <a:ext cx="33" cy="64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6" name="Line 19">
                  <a:extLst>
                    <a:ext uri="{FF2B5EF4-FFF2-40B4-BE49-F238E27FC236}">
                      <a16:creationId xmlns:a16="http://schemas.microsoft.com/office/drawing/2014/main" id="{16F5D926-8612-4226-844E-DC5CD5BDA4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77" y="3573"/>
                  <a:ext cx="33" cy="64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7" name="Line 20">
                  <a:extLst>
                    <a:ext uri="{FF2B5EF4-FFF2-40B4-BE49-F238E27FC236}">
                      <a16:creationId xmlns:a16="http://schemas.microsoft.com/office/drawing/2014/main" id="{FF57F859-98F0-4E86-9027-5C5428FD67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83" y="3552"/>
                  <a:ext cx="83" cy="0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8" name="Freeform 21">
                  <a:extLst>
                    <a:ext uri="{FF2B5EF4-FFF2-40B4-BE49-F238E27FC236}">
                      <a16:creationId xmlns:a16="http://schemas.microsoft.com/office/drawing/2014/main" id="{2D5A247A-DBAC-444C-94DB-A392955CE9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" y="3512"/>
                  <a:ext cx="76" cy="20"/>
                </a:xfrm>
                <a:custGeom>
                  <a:avLst/>
                  <a:gdLst>
                    <a:gd name="T0" fmla="*/ 0 w 76"/>
                    <a:gd name="T1" fmla="*/ 0 h 20"/>
                    <a:gd name="T2" fmla="*/ 12 w 76"/>
                    <a:gd name="T3" fmla="*/ 20 h 20"/>
                    <a:gd name="T4" fmla="*/ 64 w 76"/>
                    <a:gd name="T5" fmla="*/ 20 h 20"/>
                    <a:gd name="T6" fmla="*/ 76 w 7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" h="20">
                      <a:moveTo>
                        <a:pt x="0" y="0"/>
                      </a:moveTo>
                      <a:lnTo>
                        <a:pt x="12" y="20"/>
                      </a:lnTo>
                      <a:lnTo>
                        <a:pt x="64" y="20"/>
                      </a:lnTo>
                      <a:lnTo>
                        <a:pt x="76" y="0"/>
                      </a:lnTo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F8F930-6604-4B5B-9882-FC8A67F7C99C}"/>
                </a:ext>
              </a:extLst>
            </p:cNvPr>
            <p:cNvGrpSpPr/>
            <p:nvPr/>
          </p:nvGrpSpPr>
          <p:grpSpPr>
            <a:xfrm>
              <a:off x="7995894" y="1935426"/>
              <a:ext cx="429624" cy="428359"/>
              <a:chOff x="4367508" y="1646534"/>
              <a:chExt cx="527686" cy="527686"/>
            </a:xfrm>
            <a:solidFill>
              <a:schemeClr val="bg2"/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166B829-3F87-44A8-9EBA-F3B8CD783C87}"/>
                  </a:ext>
                </a:extLst>
              </p:cNvPr>
              <p:cNvSpPr/>
              <p:nvPr/>
            </p:nvSpPr>
            <p:spPr bwMode="auto">
              <a:xfrm rot="18900000" flipH="1">
                <a:off x="4367508" y="1646534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Freeform 5">
                <a:extLst>
                  <a:ext uri="{FF2B5EF4-FFF2-40B4-BE49-F238E27FC236}">
                    <a16:creationId xmlns:a16="http://schemas.microsoft.com/office/drawing/2014/main" id="{EA1D2EBC-A1C0-435E-8E16-1CEB903B1C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4153" y="1815803"/>
                <a:ext cx="314396" cy="189148"/>
              </a:xfrm>
              <a:custGeom>
                <a:avLst/>
                <a:gdLst>
                  <a:gd name="T0" fmla="*/ 27 w 339"/>
                  <a:gd name="T1" fmla="*/ 70 h 204"/>
                  <a:gd name="T2" fmla="*/ 287 w 339"/>
                  <a:gd name="T3" fmla="*/ 70 h 204"/>
                  <a:gd name="T4" fmla="*/ 339 w 339"/>
                  <a:gd name="T5" fmla="*/ 122 h 204"/>
                  <a:gd name="T6" fmla="*/ 339 w 339"/>
                  <a:gd name="T7" fmla="*/ 160 h 204"/>
                  <a:gd name="T8" fmla="*/ 318 w 339"/>
                  <a:gd name="T9" fmla="*/ 182 h 204"/>
                  <a:gd name="T10" fmla="*/ 294 w 339"/>
                  <a:gd name="T11" fmla="*/ 182 h 204"/>
                  <a:gd name="T12" fmla="*/ 297 w 339"/>
                  <a:gd name="T13" fmla="*/ 168 h 204"/>
                  <a:gd name="T14" fmla="*/ 261 w 339"/>
                  <a:gd name="T15" fmla="*/ 131 h 204"/>
                  <a:gd name="T16" fmla="*/ 224 w 339"/>
                  <a:gd name="T17" fmla="*/ 168 h 204"/>
                  <a:gd name="T18" fmla="*/ 261 w 339"/>
                  <a:gd name="T19" fmla="*/ 204 h 204"/>
                  <a:gd name="T20" fmla="*/ 297 w 339"/>
                  <a:gd name="T21" fmla="*/ 168 h 204"/>
                  <a:gd name="T22" fmla="*/ 95 w 339"/>
                  <a:gd name="T23" fmla="*/ 168 h 204"/>
                  <a:gd name="T24" fmla="*/ 59 w 339"/>
                  <a:gd name="T25" fmla="*/ 131 h 204"/>
                  <a:gd name="T26" fmla="*/ 22 w 339"/>
                  <a:gd name="T27" fmla="*/ 168 h 204"/>
                  <a:gd name="T28" fmla="*/ 59 w 339"/>
                  <a:gd name="T29" fmla="*/ 204 h 204"/>
                  <a:gd name="T30" fmla="*/ 95 w 339"/>
                  <a:gd name="T31" fmla="*/ 168 h 204"/>
                  <a:gd name="T32" fmla="*/ 63 w 339"/>
                  <a:gd name="T33" fmla="*/ 0 h 204"/>
                  <a:gd name="T34" fmla="*/ 10 w 339"/>
                  <a:gd name="T35" fmla="*/ 105 h 204"/>
                  <a:gd name="T36" fmla="*/ 0 w 339"/>
                  <a:gd name="T37" fmla="*/ 139 h 204"/>
                  <a:gd name="T38" fmla="*/ 24 w 339"/>
                  <a:gd name="T39" fmla="*/ 178 h 204"/>
                  <a:gd name="T40" fmla="*/ 271 w 339"/>
                  <a:gd name="T41" fmla="*/ 70 h 204"/>
                  <a:gd name="T42" fmla="*/ 222 w 339"/>
                  <a:gd name="T43" fmla="*/ 15 h 204"/>
                  <a:gd name="T44" fmla="*/ 194 w 339"/>
                  <a:gd name="T45" fmla="*/ 0 h 204"/>
                  <a:gd name="T46" fmla="*/ 37 w 339"/>
                  <a:gd name="T47" fmla="*/ 0 h 204"/>
                  <a:gd name="T48" fmla="*/ 227 w 339"/>
                  <a:gd name="T49" fmla="*/ 182 h 204"/>
                  <a:gd name="T50" fmla="*/ 92 w 339"/>
                  <a:gd name="T51" fmla="*/ 182 h 204"/>
                  <a:gd name="T52" fmla="*/ 134 w 339"/>
                  <a:gd name="T53" fmla="*/ 182 h 204"/>
                  <a:gd name="T54" fmla="*/ 134 w 339"/>
                  <a:gd name="T55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9" h="204">
                    <a:moveTo>
                      <a:pt x="27" y="70"/>
                    </a:moveTo>
                    <a:cubicBezTo>
                      <a:pt x="287" y="70"/>
                      <a:pt x="287" y="70"/>
                      <a:pt x="287" y="70"/>
                    </a:cubicBezTo>
                    <a:cubicBezTo>
                      <a:pt x="316" y="70"/>
                      <a:pt x="339" y="94"/>
                      <a:pt x="339" y="122"/>
                    </a:cubicBezTo>
                    <a:cubicBezTo>
                      <a:pt x="339" y="160"/>
                      <a:pt x="339" y="160"/>
                      <a:pt x="339" y="160"/>
                    </a:cubicBezTo>
                    <a:cubicBezTo>
                      <a:pt x="339" y="172"/>
                      <a:pt x="330" y="182"/>
                      <a:pt x="318" y="182"/>
                    </a:cubicBezTo>
                    <a:cubicBezTo>
                      <a:pt x="294" y="182"/>
                      <a:pt x="294" y="182"/>
                      <a:pt x="294" y="182"/>
                    </a:cubicBezTo>
                    <a:moveTo>
                      <a:pt x="297" y="168"/>
                    </a:moveTo>
                    <a:cubicBezTo>
                      <a:pt x="297" y="148"/>
                      <a:pt x="281" y="131"/>
                      <a:pt x="261" y="131"/>
                    </a:cubicBezTo>
                    <a:cubicBezTo>
                      <a:pt x="241" y="131"/>
                      <a:pt x="224" y="148"/>
                      <a:pt x="224" y="168"/>
                    </a:cubicBezTo>
                    <a:cubicBezTo>
                      <a:pt x="224" y="188"/>
                      <a:pt x="241" y="204"/>
                      <a:pt x="261" y="204"/>
                    </a:cubicBezTo>
                    <a:cubicBezTo>
                      <a:pt x="281" y="204"/>
                      <a:pt x="297" y="188"/>
                      <a:pt x="297" y="168"/>
                    </a:cubicBezTo>
                    <a:close/>
                    <a:moveTo>
                      <a:pt x="95" y="168"/>
                    </a:moveTo>
                    <a:cubicBezTo>
                      <a:pt x="95" y="148"/>
                      <a:pt x="79" y="131"/>
                      <a:pt x="59" y="131"/>
                    </a:cubicBezTo>
                    <a:cubicBezTo>
                      <a:pt x="39" y="131"/>
                      <a:pt x="22" y="148"/>
                      <a:pt x="22" y="168"/>
                    </a:cubicBezTo>
                    <a:cubicBezTo>
                      <a:pt x="22" y="188"/>
                      <a:pt x="39" y="204"/>
                      <a:pt x="59" y="204"/>
                    </a:cubicBezTo>
                    <a:cubicBezTo>
                      <a:pt x="79" y="204"/>
                      <a:pt x="95" y="188"/>
                      <a:pt x="95" y="168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20" y="84"/>
                      <a:pt x="10" y="105"/>
                    </a:cubicBezTo>
                    <a:cubicBezTo>
                      <a:pt x="0" y="127"/>
                      <a:pt x="0" y="139"/>
                      <a:pt x="0" y="139"/>
                    </a:cubicBezTo>
                    <a:cubicBezTo>
                      <a:pt x="0" y="154"/>
                      <a:pt x="9" y="173"/>
                      <a:pt x="24" y="178"/>
                    </a:cubicBezTo>
                    <a:moveTo>
                      <a:pt x="271" y="70"/>
                    </a:moveTo>
                    <a:cubicBezTo>
                      <a:pt x="222" y="15"/>
                      <a:pt x="222" y="15"/>
                      <a:pt x="222" y="15"/>
                    </a:cubicBezTo>
                    <a:cubicBezTo>
                      <a:pt x="214" y="5"/>
                      <a:pt x="206" y="0"/>
                      <a:pt x="194" y="0"/>
                    </a:cubicBezTo>
                    <a:cubicBezTo>
                      <a:pt x="37" y="0"/>
                      <a:pt x="37" y="0"/>
                      <a:pt x="37" y="0"/>
                    </a:cubicBezTo>
                    <a:moveTo>
                      <a:pt x="227" y="182"/>
                    </a:moveTo>
                    <a:cubicBezTo>
                      <a:pt x="92" y="182"/>
                      <a:pt x="92" y="182"/>
                      <a:pt x="92" y="182"/>
                    </a:cubicBezTo>
                    <a:moveTo>
                      <a:pt x="134" y="182"/>
                    </a:moveTo>
                    <a:cubicBezTo>
                      <a:pt x="134" y="0"/>
                      <a:pt x="134" y="0"/>
                      <a:pt x="134" y="0"/>
                    </a:cubicBezTo>
                  </a:path>
                </a:pathLst>
              </a:custGeom>
              <a:grpFill/>
              <a:ln w="15875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4E7E66B-976F-4855-BCBE-8CD657306BDB}"/>
                </a:ext>
              </a:extLst>
            </p:cNvPr>
            <p:cNvGrpSpPr/>
            <p:nvPr/>
          </p:nvGrpSpPr>
          <p:grpSpPr>
            <a:xfrm>
              <a:off x="7605986" y="2511789"/>
              <a:ext cx="429622" cy="428357"/>
              <a:chOff x="3888602" y="2356543"/>
              <a:chExt cx="527684" cy="527684"/>
            </a:xfrm>
            <a:solidFill>
              <a:schemeClr val="bg2"/>
            </a:solidFill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DE875DD-A586-4019-B5C3-C7726E13E17D}"/>
                  </a:ext>
                </a:extLst>
              </p:cNvPr>
              <p:cNvSpPr/>
              <p:nvPr/>
            </p:nvSpPr>
            <p:spPr bwMode="auto">
              <a:xfrm rot="17580000" flipH="1">
                <a:off x="3888602" y="2356543"/>
                <a:ext cx="527684" cy="52768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5E82C33B-E45A-483A-988E-6C3440140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6885" y="2528888"/>
                <a:ext cx="351120" cy="182994"/>
              </a:xfrm>
              <a:custGeom>
                <a:avLst/>
                <a:gdLst>
                  <a:gd name="T0" fmla="*/ 1751 w 3752"/>
                  <a:gd name="T1" fmla="*/ 500 h 2002"/>
                  <a:gd name="T2" fmla="*/ 2001 w 3752"/>
                  <a:gd name="T3" fmla="*/ 500 h 2002"/>
                  <a:gd name="T4" fmla="*/ 0 w 3752"/>
                  <a:gd name="T5" fmla="*/ 885 h 2002"/>
                  <a:gd name="T6" fmla="*/ 170 w 3752"/>
                  <a:gd name="T7" fmla="*/ 940 h 2002"/>
                  <a:gd name="T8" fmla="*/ 1336 w 3752"/>
                  <a:gd name="T9" fmla="*/ 1124 h 2002"/>
                  <a:gd name="T10" fmla="*/ 2493 w 3752"/>
                  <a:gd name="T11" fmla="*/ 943 h 2002"/>
                  <a:gd name="T12" fmla="*/ 3554 w 3752"/>
                  <a:gd name="T13" fmla="*/ 409 h 2002"/>
                  <a:gd name="T14" fmla="*/ 3699 w 3752"/>
                  <a:gd name="T15" fmla="*/ 305 h 2002"/>
                  <a:gd name="T16" fmla="*/ 1 w 3752"/>
                  <a:gd name="T17" fmla="*/ 1003 h 2002"/>
                  <a:gd name="T18" fmla="*/ 305 w 3752"/>
                  <a:gd name="T19" fmla="*/ 1697 h 2002"/>
                  <a:gd name="T20" fmla="*/ 1042 w 3752"/>
                  <a:gd name="T21" fmla="*/ 2002 h 2002"/>
                  <a:gd name="T22" fmla="*/ 1200 w 3752"/>
                  <a:gd name="T23" fmla="*/ 2002 h 2002"/>
                  <a:gd name="T24" fmla="*/ 1356 w 3752"/>
                  <a:gd name="T25" fmla="*/ 1948 h 2002"/>
                  <a:gd name="T26" fmla="*/ 1612 w 3752"/>
                  <a:gd name="T27" fmla="*/ 1745 h 2002"/>
                  <a:gd name="T28" fmla="*/ 1876 w 3752"/>
                  <a:gd name="T29" fmla="*/ 1638 h 2002"/>
                  <a:gd name="T30" fmla="*/ 2140 w 3752"/>
                  <a:gd name="T31" fmla="*/ 1745 h 2002"/>
                  <a:gd name="T32" fmla="*/ 2396 w 3752"/>
                  <a:gd name="T33" fmla="*/ 1948 h 2002"/>
                  <a:gd name="T34" fmla="*/ 2552 w 3752"/>
                  <a:gd name="T35" fmla="*/ 2002 h 2002"/>
                  <a:gd name="T36" fmla="*/ 2710 w 3752"/>
                  <a:gd name="T37" fmla="*/ 2002 h 2002"/>
                  <a:gd name="T38" fmla="*/ 3447 w 3752"/>
                  <a:gd name="T39" fmla="*/ 1697 h 2002"/>
                  <a:gd name="T40" fmla="*/ 3752 w 3752"/>
                  <a:gd name="T41" fmla="*/ 960 h 2002"/>
                  <a:gd name="T42" fmla="*/ 3752 w 3752"/>
                  <a:gd name="T43" fmla="*/ 885 h 2002"/>
                  <a:gd name="T44" fmla="*/ 3752 w 3752"/>
                  <a:gd name="T45" fmla="*/ 459 h 2002"/>
                  <a:gd name="T46" fmla="*/ 3682 w 3752"/>
                  <a:gd name="T47" fmla="*/ 286 h 2002"/>
                  <a:gd name="T48" fmla="*/ 3681 w 3752"/>
                  <a:gd name="T49" fmla="*/ 285 h 2002"/>
                  <a:gd name="T50" fmla="*/ 3564 w 3752"/>
                  <a:gd name="T51" fmla="*/ 206 h 2002"/>
                  <a:gd name="T52" fmla="*/ 3559 w 3752"/>
                  <a:gd name="T53" fmla="*/ 204 h 2002"/>
                  <a:gd name="T54" fmla="*/ 1876 w 3752"/>
                  <a:gd name="T55" fmla="*/ 0 h 2002"/>
                  <a:gd name="T56" fmla="*/ 188 w 3752"/>
                  <a:gd name="T57" fmla="*/ 206 h 2002"/>
                  <a:gd name="T58" fmla="*/ 71 w 3752"/>
                  <a:gd name="T59" fmla="*/ 285 h 2002"/>
                  <a:gd name="T60" fmla="*/ 70 w 3752"/>
                  <a:gd name="T61" fmla="*/ 286 h 2002"/>
                  <a:gd name="T62" fmla="*/ 0 w 3752"/>
                  <a:gd name="T63" fmla="*/ 459 h 2002"/>
                  <a:gd name="T64" fmla="*/ 0 w 3752"/>
                  <a:gd name="T65" fmla="*/ 885 h 2002"/>
                  <a:gd name="T66" fmla="*/ 1 w 3752"/>
                  <a:gd name="T67" fmla="*/ 1003 h 2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2" h="2002">
                    <a:moveTo>
                      <a:pt x="1751" y="500"/>
                    </a:moveTo>
                    <a:cubicBezTo>
                      <a:pt x="2001" y="500"/>
                      <a:pt x="2001" y="500"/>
                      <a:pt x="2001" y="500"/>
                    </a:cubicBezTo>
                    <a:moveTo>
                      <a:pt x="0" y="885"/>
                    </a:moveTo>
                    <a:cubicBezTo>
                      <a:pt x="170" y="940"/>
                      <a:pt x="170" y="940"/>
                      <a:pt x="170" y="940"/>
                    </a:cubicBezTo>
                    <a:cubicBezTo>
                      <a:pt x="549" y="1062"/>
                      <a:pt x="942" y="1124"/>
                      <a:pt x="1336" y="1124"/>
                    </a:cubicBezTo>
                    <a:cubicBezTo>
                      <a:pt x="1729" y="1124"/>
                      <a:pt x="2118" y="1063"/>
                      <a:pt x="2493" y="943"/>
                    </a:cubicBezTo>
                    <a:cubicBezTo>
                      <a:pt x="2872" y="822"/>
                      <a:pt x="3229" y="642"/>
                      <a:pt x="3554" y="409"/>
                    </a:cubicBezTo>
                    <a:cubicBezTo>
                      <a:pt x="3699" y="305"/>
                      <a:pt x="3699" y="305"/>
                      <a:pt x="3699" y="305"/>
                    </a:cubicBezTo>
                    <a:moveTo>
                      <a:pt x="1" y="1003"/>
                    </a:moveTo>
                    <a:cubicBezTo>
                      <a:pt x="12" y="1265"/>
                      <a:pt x="119" y="1510"/>
                      <a:pt x="305" y="1697"/>
                    </a:cubicBezTo>
                    <a:cubicBezTo>
                      <a:pt x="502" y="1894"/>
                      <a:pt x="764" y="2002"/>
                      <a:pt x="1042" y="2002"/>
                    </a:cubicBezTo>
                    <a:cubicBezTo>
                      <a:pt x="1200" y="2002"/>
                      <a:pt x="1200" y="2002"/>
                      <a:pt x="1200" y="2002"/>
                    </a:cubicBezTo>
                    <a:cubicBezTo>
                      <a:pt x="1256" y="2002"/>
                      <a:pt x="1312" y="1983"/>
                      <a:pt x="1356" y="1948"/>
                    </a:cubicBezTo>
                    <a:cubicBezTo>
                      <a:pt x="1612" y="1745"/>
                      <a:pt x="1612" y="1745"/>
                      <a:pt x="1612" y="1745"/>
                    </a:cubicBezTo>
                    <a:cubicBezTo>
                      <a:pt x="1683" y="1676"/>
                      <a:pt x="1777" y="1638"/>
                      <a:pt x="1876" y="1638"/>
                    </a:cubicBezTo>
                    <a:cubicBezTo>
                      <a:pt x="1975" y="1638"/>
                      <a:pt x="2069" y="1676"/>
                      <a:pt x="2140" y="1745"/>
                    </a:cubicBezTo>
                    <a:cubicBezTo>
                      <a:pt x="2396" y="1948"/>
                      <a:pt x="2396" y="1948"/>
                      <a:pt x="2396" y="1948"/>
                    </a:cubicBezTo>
                    <a:cubicBezTo>
                      <a:pt x="2440" y="1983"/>
                      <a:pt x="2496" y="2002"/>
                      <a:pt x="2552" y="2002"/>
                    </a:cubicBezTo>
                    <a:cubicBezTo>
                      <a:pt x="2710" y="2002"/>
                      <a:pt x="2710" y="2002"/>
                      <a:pt x="2710" y="2002"/>
                    </a:cubicBezTo>
                    <a:cubicBezTo>
                      <a:pt x="2988" y="2002"/>
                      <a:pt x="3250" y="1894"/>
                      <a:pt x="3447" y="1697"/>
                    </a:cubicBezTo>
                    <a:cubicBezTo>
                      <a:pt x="3644" y="1500"/>
                      <a:pt x="3752" y="1238"/>
                      <a:pt x="3752" y="960"/>
                    </a:cubicBezTo>
                    <a:cubicBezTo>
                      <a:pt x="3752" y="885"/>
                      <a:pt x="3752" y="885"/>
                      <a:pt x="3752" y="885"/>
                    </a:cubicBezTo>
                    <a:cubicBezTo>
                      <a:pt x="3752" y="459"/>
                      <a:pt x="3752" y="459"/>
                      <a:pt x="3752" y="459"/>
                    </a:cubicBezTo>
                    <a:cubicBezTo>
                      <a:pt x="3752" y="394"/>
                      <a:pt x="3727" y="331"/>
                      <a:pt x="3682" y="286"/>
                    </a:cubicBezTo>
                    <a:cubicBezTo>
                      <a:pt x="3681" y="285"/>
                      <a:pt x="3681" y="285"/>
                      <a:pt x="3681" y="285"/>
                    </a:cubicBezTo>
                    <a:cubicBezTo>
                      <a:pt x="3647" y="251"/>
                      <a:pt x="3608" y="225"/>
                      <a:pt x="3564" y="206"/>
                    </a:cubicBezTo>
                    <a:cubicBezTo>
                      <a:pt x="3564" y="206"/>
                      <a:pt x="3560" y="204"/>
                      <a:pt x="3559" y="204"/>
                    </a:cubicBezTo>
                    <a:cubicBezTo>
                      <a:pt x="3224" y="70"/>
                      <a:pt x="2643" y="0"/>
                      <a:pt x="1876" y="0"/>
                    </a:cubicBezTo>
                    <a:cubicBezTo>
                      <a:pt x="1105" y="0"/>
                      <a:pt x="521" y="71"/>
                      <a:pt x="188" y="206"/>
                    </a:cubicBezTo>
                    <a:cubicBezTo>
                      <a:pt x="144" y="225"/>
                      <a:pt x="105" y="251"/>
                      <a:pt x="71" y="285"/>
                    </a:cubicBezTo>
                    <a:cubicBezTo>
                      <a:pt x="70" y="286"/>
                      <a:pt x="70" y="286"/>
                      <a:pt x="70" y="286"/>
                    </a:cubicBezTo>
                    <a:cubicBezTo>
                      <a:pt x="25" y="331"/>
                      <a:pt x="0" y="394"/>
                      <a:pt x="0" y="459"/>
                    </a:cubicBezTo>
                    <a:cubicBezTo>
                      <a:pt x="0" y="885"/>
                      <a:pt x="0" y="885"/>
                      <a:pt x="0" y="885"/>
                    </a:cubicBezTo>
                    <a:lnTo>
                      <a:pt x="1" y="100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C1603A-5C9B-4AF0-9989-75250B96469E}"/>
                </a:ext>
              </a:extLst>
            </p:cNvPr>
            <p:cNvGrpSpPr/>
            <p:nvPr/>
          </p:nvGrpSpPr>
          <p:grpSpPr>
            <a:xfrm>
              <a:off x="10579873" y="1935426"/>
              <a:ext cx="429624" cy="428359"/>
              <a:chOff x="7541281" y="1646534"/>
              <a:chExt cx="527686" cy="527686"/>
            </a:xfrm>
            <a:solidFill>
              <a:schemeClr val="bg2"/>
            </a:solidFill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6CE2B87-564B-4E00-B5A2-E674911CBA62}"/>
                  </a:ext>
                </a:extLst>
              </p:cNvPr>
              <p:cNvSpPr/>
              <p:nvPr/>
            </p:nvSpPr>
            <p:spPr bwMode="auto">
              <a:xfrm rot="2700000">
                <a:off x="7541281" y="1646534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E42D5EC-F21C-497D-8681-F135D4AB20D0}"/>
                  </a:ext>
                </a:extLst>
              </p:cNvPr>
              <p:cNvGrpSpPr/>
              <p:nvPr/>
            </p:nvGrpSpPr>
            <p:grpSpPr>
              <a:xfrm>
                <a:off x="7633632" y="1841500"/>
                <a:ext cx="342986" cy="137754"/>
                <a:chOff x="11103157" y="4417749"/>
                <a:chExt cx="347337" cy="139502"/>
              </a:xfrm>
              <a:grpFill/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02098D7-4D33-4710-85A1-A43ADBC43D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03157" y="4417749"/>
                  <a:ext cx="347337" cy="139502"/>
                </a:xfrm>
                <a:prstGeom prst="rect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882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  <p:sp>
              <p:nvSpPr>
                <p:cNvPr id="74" name="Line 277">
                  <a:extLst>
                    <a:ext uri="{FF2B5EF4-FFF2-40B4-BE49-F238E27FC236}">
                      <a16:creationId xmlns:a16="http://schemas.microsoft.com/office/drawing/2014/main" id="{302C9A9E-350C-4789-9943-CFBB788306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103157" y="4488923"/>
                  <a:ext cx="149469" cy="0"/>
                </a:xfrm>
                <a:prstGeom prst="lin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882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8BAB63D-324A-4C5A-8055-3EC9ACA3E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73624" y="4480383"/>
                  <a:ext cx="12812" cy="14235"/>
                </a:xfrm>
                <a:prstGeom prst="ellipse">
                  <a:avLst/>
                </a:pr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882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latin typeface="Segoe UI"/>
                  </a:endParaRP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C2D338D-7C5C-47F8-8CED-D653C2BDBC96}"/>
                </a:ext>
              </a:extLst>
            </p:cNvPr>
            <p:cNvGrpSpPr/>
            <p:nvPr/>
          </p:nvGrpSpPr>
          <p:grpSpPr>
            <a:xfrm>
              <a:off x="7605986" y="3935429"/>
              <a:ext cx="429624" cy="428359"/>
              <a:chOff x="3888602" y="4110297"/>
              <a:chExt cx="527686" cy="527686"/>
            </a:xfrm>
            <a:solidFill>
              <a:schemeClr val="bg2"/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685806A-D6D0-4865-B4FA-27C9CF045D3E}"/>
                  </a:ext>
                </a:extLst>
              </p:cNvPr>
              <p:cNvSpPr/>
              <p:nvPr/>
            </p:nvSpPr>
            <p:spPr bwMode="auto">
              <a:xfrm rot="4020000">
                <a:off x="3888602" y="4110297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Freeform 41">
                <a:extLst>
                  <a:ext uri="{FF2B5EF4-FFF2-40B4-BE49-F238E27FC236}">
                    <a16:creationId xmlns:a16="http://schemas.microsoft.com/office/drawing/2014/main" id="{8407E369-5477-4129-936D-99A9608BD9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2698" y="4255548"/>
                <a:ext cx="379494" cy="237184"/>
              </a:xfrm>
              <a:custGeom>
                <a:avLst/>
                <a:gdLst>
                  <a:gd name="T0" fmla="*/ 208 w 208"/>
                  <a:gd name="T1" fmla="*/ 54 h 130"/>
                  <a:gd name="T2" fmla="*/ 208 w 208"/>
                  <a:gd name="T3" fmla="*/ 130 h 130"/>
                  <a:gd name="T4" fmla="*/ 0 w 208"/>
                  <a:gd name="T5" fmla="*/ 130 h 130"/>
                  <a:gd name="T6" fmla="*/ 0 w 208"/>
                  <a:gd name="T7" fmla="*/ 54 h 130"/>
                  <a:gd name="T8" fmla="*/ 40 w 208"/>
                  <a:gd name="T9" fmla="*/ 24 h 130"/>
                  <a:gd name="T10" fmla="*/ 40 w 208"/>
                  <a:gd name="T11" fmla="*/ 54 h 130"/>
                  <a:gd name="T12" fmla="*/ 85 w 208"/>
                  <a:gd name="T13" fmla="*/ 24 h 130"/>
                  <a:gd name="T14" fmla="*/ 85 w 208"/>
                  <a:gd name="T15" fmla="*/ 54 h 130"/>
                  <a:gd name="T16" fmla="*/ 208 w 208"/>
                  <a:gd name="T17" fmla="*/ 54 h 130"/>
                  <a:gd name="T18" fmla="*/ 163 w 208"/>
                  <a:gd name="T19" fmla="*/ 54 h 130"/>
                  <a:gd name="T20" fmla="*/ 153 w 208"/>
                  <a:gd name="T21" fmla="*/ 0 h 130"/>
                  <a:gd name="T22" fmla="*/ 144 w 208"/>
                  <a:gd name="T23" fmla="*/ 0 h 130"/>
                  <a:gd name="T24" fmla="*/ 136 w 208"/>
                  <a:gd name="T25" fmla="*/ 54 h 130"/>
                  <a:gd name="T26" fmla="*/ 200 w 208"/>
                  <a:gd name="T27" fmla="*/ 54 h 130"/>
                  <a:gd name="T28" fmla="*/ 189 w 208"/>
                  <a:gd name="T29" fmla="*/ 0 h 130"/>
                  <a:gd name="T30" fmla="*/ 180 w 208"/>
                  <a:gd name="T31" fmla="*/ 0 h 130"/>
                  <a:gd name="T32" fmla="*/ 171 w 208"/>
                  <a:gd name="T33" fmla="*/ 54 h 130"/>
                  <a:gd name="T34" fmla="*/ 30 w 208"/>
                  <a:gd name="T35" fmla="*/ 77 h 130"/>
                  <a:gd name="T36" fmla="*/ 19 w 208"/>
                  <a:gd name="T37" fmla="*/ 77 h 130"/>
                  <a:gd name="T38" fmla="*/ 19 w 208"/>
                  <a:gd name="T39" fmla="*/ 88 h 130"/>
                  <a:gd name="T40" fmla="*/ 30 w 208"/>
                  <a:gd name="T41" fmla="*/ 88 h 130"/>
                  <a:gd name="T42" fmla="*/ 30 w 208"/>
                  <a:gd name="T43" fmla="*/ 77 h 130"/>
                  <a:gd name="T44" fmla="*/ 69 w 208"/>
                  <a:gd name="T45" fmla="*/ 77 h 130"/>
                  <a:gd name="T46" fmla="*/ 59 w 208"/>
                  <a:gd name="T47" fmla="*/ 77 h 130"/>
                  <a:gd name="T48" fmla="*/ 59 w 208"/>
                  <a:gd name="T49" fmla="*/ 88 h 130"/>
                  <a:gd name="T50" fmla="*/ 69 w 208"/>
                  <a:gd name="T51" fmla="*/ 88 h 130"/>
                  <a:gd name="T52" fmla="*/ 69 w 208"/>
                  <a:gd name="T53" fmla="*/ 77 h 130"/>
                  <a:gd name="T54" fmla="*/ 109 w 208"/>
                  <a:gd name="T55" fmla="*/ 77 h 130"/>
                  <a:gd name="T56" fmla="*/ 99 w 208"/>
                  <a:gd name="T57" fmla="*/ 77 h 130"/>
                  <a:gd name="T58" fmla="*/ 99 w 208"/>
                  <a:gd name="T59" fmla="*/ 88 h 130"/>
                  <a:gd name="T60" fmla="*/ 109 w 208"/>
                  <a:gd name="T61" fmla="*/ 88 h 130"/>
                  <a:gd name="T62" fmla="*/ 109 w 208"/>
                  <a:gd name="T63" fmla="*/ 77 h 130"/>
                  <a:gd name="T64" fmla="*/ 149 w 208"/>
                  <a:gd name="T65" fmla="*/ 77 h 130"/>
                  <a:gd name="T66" fmla="*/ 139 w 208"/>
                  <a:gd name="T67" fmla="*/ 77 h 130"/>
                  <a:gd name="T68" fmla="*/ 139 w 208"/>
                  <a:gd name="T69" fmla="*/ 88 h 130"/>
                  <a:gd name="T70" fmla="*/ 149 w 208"/>
                  <a:gd name="T71" fmla="*/ 88 h 130"/>
                  <a:gd name="T72" fmla="*/ 149 w 208"/>
                  <a:gd name="T73" fmla="*/ 77 h 130"/>
                  <a:gd name="T74" fmla="*/ 189 w 208"/>
                  <a:gd name="T75" fmla="*/ 77 h 130"/>
                  <a:gd name="T76" fmla="*/ 179 w 208"/>
                  <a:gd name="T77" fmla="*/ 77 h 130"/>
                  <a:gd name="T78" fmla="*/ 179 w 208"/>
                  <a:gd name="T79" fmla="*/ 88 h 130"/>
                  <a:gd name="T80" fmla="*/ 189 w 208"/>
                  <a:gd name="T81" fmla="*/ 88 h 130"/>
                  <a:gd name="T82" fmla="*/ 189 w 208"/>
                  <a:gd name="T83" fmla="*/ 7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8" h="130">
                    <a:moveTo>
                      <a:pt x="208" y="54"/>
                    </a:moveTo>
                    <a:lnTo>
                      <a:pt x="208" y="130"/>
                    </a:lnTo>
                    <a:lnTo>
                      <a:pt x="0" y="130"/>
                    </a:lnTo>
                    <a:lnTo>
                      <a:pt x="0" y="54"/>
                    </a:lnTo>
                    <a:lnTo>
                      <a:pt x="40" y="24"/>
                    </a:lnTo>
                    <a:lnTo>
                      <a:pt x="40" y="54"/>
                    </a:lnTo>
                    <a:lnTo>
                      <a:pt x="85" y="24"/>
                    </a:lnTo>
                    <a:lnTo>
                      <a:pt x="85" y="54"/>
                    </a:lnTo>
                    <a:lnTo>
                      <a:pt x="208" y="54"/>
                    </a:lnTo>
                    <a:moveTo>
                      <a:pt x="163" y="54"/>
                    </a:moveTo>
                    <a:lnTo>
                      <a:pt x="153" y="0"/>
                    </a:lnTo>
                    <a:lnTo>
                      <a:pt x="144" y="0"/>
                    </a:lnTo>
                    <a:lnTo>
                      <a:pt x="136" y="54"/>
                    </a:lnTo>
                    <a:moveTo>
                      <a:pt x="200" y="54"/>
                    </a:moveTo>
                    <a:lnTo>
                      <a:pt x="189" y="0"/>
                    </a:lnTo>
                    <a:lnTo>
                      <a:pt x="180" y="0"/>
                    </a:lnTo>
                    <a:lnTo>
                      <a:pt x="171" y="54"/>
                    </a:lnTo>
                    <a:moveTo>
                      <a:pt x="30" y="77"/>
                    </a:moveTo>
                    <a:lnTo>
                      <a:pt x="19" y="77"/>
                    </a:lnTo>
                    <a:lnTo>
                      <a:pt x="19" y="88"/>
                    </a:lnTo>
                    <a:lnTo>
                      <a:pt x="30" y="88"/>
                    </a:lnTo>
                    <a:lnTo>
                      <a:pt x="30" y="77"/>
                    </a:lnTo>
                    <a:moveTo>
                      <a:pt x="69" y="77"/>
                    </a:moveTo>
                    <a:lnTo>
                      <a:pt x="59" y="77"/>
                    </a:lnTo>
                    <a:lnTo>
                      <a:pt x="59" y="88"/>
                    </a:lnTo>
                    <a:lnTo>
                      <a:pt x="69" y="88"/>
                    </a:lnTo>
                    <a:lnTo>
                      <a:pt x="69" y="77"/>
                    </a:lnTo>
                    <a:moveTo>
                      <a:pt x="109" y="77"/>
                    </a:moveTo>
                    <a:lnTo>
                      <a:pt x="99" y="77"/>
                    </a:lnTo>
                    <a:lnTo>
                      <a:pt x="99" y="88"/>
                    </a:lnTo>
                    <a:lnTo>
                      <a:pt x="109" y="88"/>
                    </a:lnTo>
                    <a:lnTo>
                      <a:pt x="109" y="77"/>
                    </a:lnTo>
                    <a:moveTo>
                      <a:pt x="149" y="77"/>
                    </a:moveTo>
                    <a:lnTo>
                      <a:pt x="139" y="77"/>
                    </a:lnTo>
                    <a:lnTo>
                      <a:pt x="139" y="88"/>
                    </a:lnTo>
                    <a:lnTo>
                      <a:pt x="149" y="88"/>
                    </a:lnTo>
                    <a:lnTo>
                      <a:pt x="149" y="77"/>
                    </a:lnTo>
                    <a:moveTo>
                      <a:pt x="189" y="77"/>
                    </a:moveTo>
                    <a:lnTo>
                      <a:pt x="179" y="77"/>
                    </a:lnTo>
                    <a:lnTo>
                      <a:pt x="179" y="88"/>
                    </a:lnTo>
                    <a:lnTo>
                      <a:pt x="189" y="88"/>
                    </a:lnTo>
                    <a:lnTo>
                      <a:pt x="189" y="77"/>
                    </a:ln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B0F8917-4655-4003-8C18-84CACD0E0B0E}"/>
                </a:ext>
              </a:extLst>
            </p:cNvPr>
            <p:cNvGrpSpPr/>
            <p:nvPr/>
          </p:nvGrpSpPr>
          <p:grpSpPr>
            <a:xfrm>
              <a:off x="10969782" y="3935430"/>
              <a:ext cx="429622" cy="428357"/>
              <a:chOff x="8020188" y="4110298"/>
              <a:chExt cx="527684" cy="527684"/>
            </a:xfrm>
            <a:solidFill>
              <a:schemeClr val="bg2"/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CD5DB8E-EDE2-4FFB-9805-770E6D849E9C}"/>
                  </a:ext>
                </a:extLst>
              </p:cNvPr>
              <p:cNvSpPr/>
              <p:nvPr/>
            </p:nvSpPr>
            <p:spPr bwMode="auto">
              <a:xfrm rot="17580000" flipH="1">
                <a:off x="8020188" y="4110298"/>
                <a:ext cx="527684" cy="52768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bus">
                <a:extLst>
                  <a:ext uri="{FF2B5EF4-FFF2-40B4-BE49-F238E27FC236}">
                    <a16:creationId xmlns:a16="http://schemas.microsoft.com/office/drawing/2014/main" id="{66F26A71-62E3-4FA5-9ABB-169404E6E2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162803" y="4252914"/>
                <a:ext cx="242456" cy="242454"/>
              </a:xfrm>
              <a:custGeom>
                <a:avLst/>
                <a:gdLst>
                  <a:gd name="T0" fmla="*/ 290 w 344"/>
                  <a:gd name="T1" fmla="*/ 0 h 343"/>
                  <a:gd name="T2" fmla="*/ 318 w 344"/>
                  <a:gd name="T3" fmla="*/ 28 h 343"/>
                  <a:gd name="T4" fmla="*/ 318 w 344"/>
                  <a:gd name="T5" fmla="*/ 314 h 343"/>
                  <a:gd name="T6" fmla="*/ 25 w 344"/>
                  <a:gd name="T7" fmla="*/ 314 h 343"/>
                  <a:gd name="T8" fmla="*/ 25 w 344"/>
                  <a:gd name="T9" fmla="*/ 28 h 343"/>
                  <a:gd name="T10" fmla="*/ 54 w 344"/>
                  <a:gd name="T11" fmla="*/ 0 h 343"/>
                  <a:gd name="T12" fmla="*/ 290 w 344"/>
                  <a:gd name="T13" fmla="*/ 0 h 343"/>
                  <a:gd name="T14" fmla="*/ 104 w 344"/>
                  <a:gd name="T15" fmla="*/ 46 h 343"/>
                  <a:gd name="T16" fmla="*/ 237 w 344"/>
                  <a:gd name="T17" fmla="*/ 46 h 343"/>
                  <a:gd name="T18" fmla="*/ 60 w 344"/>
                  <a:gd name="T19" fmla="*/ 224 h 343"/>
                  <a:gd name="T20" fmla="*/ 104 w 344"/>
                  <a:gd name="T21" fmla="*/ 224 h 343"/>
                  <a:gd name="T22" fmla="*/ 237 w 344"/>
                  <a:gd name="T23" fmla="*/ 224 h 343"/>
                  <a:gd name="T24" fmla="*/ 281 w 344"/>
                  <a:gd name="T25" fmla="*/ 224 h 343"/>
                  <a:gd name="T26" fmla="*/ 25 w 344"/>
                  <a:gd name="T27" fmla="*/ 92 h 343"/>
                  <a:gd name="T28" fmla="*/ 318 w 344"/>
                  <a:gd name="T29" fmla="*/ 92 h 343"/>
                  <a:gd name="T30" fmla="*/ 25 w 344"/>
                  <a:gd name="T31" fmla="*/ 179 h 343"/>
                  <a:gd name="T32" fmla="*/ 318 w 344"/>
                  <a:gd name="T33" fmla="*/ 179 h 343"/>
                  <a:gd name="T34" fmla="*/ 25 w 344"/>
                  <a:gd name="T35" fmla="*/ 268 h 343"/>
                  <a:gd name="T36" fmla="*/ 318 w 344"/>
                  <a:gd name="T37" fmla="*/ 268 h 343"/>
                  <a:gd name="T38" fmla="*/ 172 w 344"/>
                  <a:gd name="T39" fmla="*/ 92 h 343"/>
                  <a:gd name="T40" fmla="*/ 172 w 344"/>
                  <a:gd name="T41" fmla="*/ 179 h 343"/>
                  <a:gd name="T42" fmla="*/ 318 w 344"/>
                  <a:gd name="T43" fmla="*/ 124 h 343"/>
                  <a:gd name="T44" fmla="*/ 344 w 344"/>
                  <a:gd name="T45" fmla="*/ 124 h 343"/>
                  <a:gd name="T46" fmla="*/ 344 w 344"/>
                  <a:gd name="T47" fmla="*/ 83 h 343"/>
                  <a:gd name="T48" fmla="*/ 318 w 344"/>
                  <a:gd name="T49" fmla="*/ 83 h 343"/>
                  <a:gd name="T50" fmla="*/ 240 w 344"/>
                  <a:gd name="T51" fmla="*/ 314 h 343"/>
                  <a:gd name="T52" fmla="*/ 240 w 344"/>
                  <a:gd name="T53" fmla="*/ 343 h 343"/>
                  <a:gd name="T54" fmla="*/ 301 w 344"/>
                  <a:gd name="T55" fmla="*/ 343 h 343"/>
                  <a:gd name="T56" fmla="*/ 301 w 344"/>
                  <a:gd name="T57" fmla="*/ 314 h 343"/>
                  <a:gd name="T58" fmla="*/ 38 w 344"/>
                  <a:gd name="T59" fmla="*/ 314 h 343"/>
                  <a:gd name="T60" fmla="*/ 38 w 344"/>
                  <a:gd name="T61" fmla="*/ 343 h 343"/>
                  <a:gd name="T62" fmla="*/ 98 w 344"/>
                  <a:gd name="T63" fmla="*/ 343 h 343"/>
                  <a:gd name="T64" fmla="*/ 98 w 344"/>
                  <a:gd name="T65" fmla="*/ 314 h 343"/>
                  <a:gd name="T66" fmla="*/ 25 w 344"/>
                  <a:gd name="T67" fmla="*/ 83 h 343"/>
                  <a:gd name="T68" fmla="*/ 0 w 344"/>
                  <a:gd name="T69" fmla="*/ 83 h 343"/>
                  <a:gd name="T70" fmla="*/ 0 w 344"/>
                  <a:gd name="T71" fmla="*/ 124 h 343"/>
                  <a:gd name="T72" fmla="*/ 25 w 344"/>
                  <a:gd name="T73" fmla="*/ 124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343">
                    <a:moveTo>
                      <a:pt x="290" y="0"/>
                    </a:moveTo>
                    <a:cubicBezTo>
                      <a:pt x="305" y="0"/>
                      <a:pt x="318" y="12"/>
                      <a:pt x="318" y="28"/>
                    </a:cubicBezTo>
                    <a:cubicBezTo>
                      <a:pt x="318" y="314"/>
                      <a:pt x="318" y="314"/>
                      <a:pt x="318" y="314"/>
                    </a:cubicBezTo>
                    <a:cubicBezTo>
                      <a:pt x="25" y="314"/>
                      <a:pt x="25" y="314"/>
                      <a:pt x="25" y="314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12"/>
                      <a:pt x="38" y="0"/>
                      <a:pt x="54" y="0"/>
                    </a:cubicBezTo>
                    <a:lnTo>
                      <a:pt x="290" y="0"/>
                    </a:lnTo>
                    <a:close/>
                    <a:moveTo>
                      <a:pt x="104" y="46"/>
                    </a:moveTo>
                    <a:cubicBezTo>
                      <a:pt x="237" y="46"/>
                      <a:pt x="237" y="46"/>
                      <a:pt x="237" y="46"/>
                    </a:cubicBezTo>
                    <a:moveTo>
                      <a:pt x="60" y="224"/>
                    </a:moveTo>
                    <a:cubicBezTo>
                      <a:pt x="104" y="224"/>
                      <a:pt x="104" y="224"/>
                      <a:pt x="104" y="224"/>
                    </a:cubicBezTo>
                    <a:moveTo>
                      <a:pt x="237" y="224"/>
                    </a:moveTo>
                    <a:cubicBezTo>
                      <a:pt x="281" y="224"/>
                      <a:pt x="281" y="224"/>
                      <a:pt x="281" y="224"/>
                    </a:cubicBezTo>
                    <a:moveTo>
                      <a:pt x="25" y="92"/>
                    </a:moveTo>
                    <a:cubicBezTo>
                      <a:pt x="318" y="92"/>
                      <a:pt x="318" y="92"/>
                      <a:pt x="318" y="92"/>
                    </a:cubicBezTo>
                    <a:moveTo>
                      <a:pt x="25" y="179"/>
                    </a:moveTo>
                    <a:cubicBezTo>
                      <a:pt x="318" y="179"/>
                      <a:pt x="318" y="179"/>
                      <a:pt x="318" y="179"/>
                    </a:cubicBezTo>
                    <a:moveTo>
                      <a:pt x="25" y="268"/>
                    </a:moveTo>
                    <a:cubicBezTo>
                      <a:pt x="318" y="268"/>
                      <a:pt x="318" y="268"/>
                      <a:pt x="318" y="268"/>
                    </a:cubicBezTo>
                    <a:moveTo>
                      <a:pt x="172" y="92"/>
                    </a:moveTo>
                    <a:cubicBezTo>
                      <a:pt x="172" y="179"/>
                      <a:pt x="172" y="179"/>
                      <a:pt x="172" y="179"/>
                    </a:cubicBezTo>
                    <a:moveTo>
                      <a:pt x="318" y="124"/>
                    </a:moveTo>
                    <a:cubicBezTo>
                      <a:pt x="344" y="124"/>
                      <a:pt x="344" y="124"/>
                      <a:pt x="344" y="124"/>
                    </a:cubicBezTo>
                    <a:cubicBezTo>
                      <a:pt x="344" y="83"/>
                      <a:pt x="344" y="83"/>
                      <a:pt x="344" y="83"/>
                    </a:cubicBezTo>
                    <a:cubicBezTo>
                      <a:pt x="318" y="83"/>
                      <a:pt x="318" y="83"/>
                      <a:pt x="318" y="83"/>
                    </a:cubicBezTo>
                    <a:moveTo>
                      <a:pt x="240" y="314"/>
                    </a:moveTo>
                    <a:cubicBezTo>
                      <a:pt x="240" y="343"/>
                      <a:pt x="240" y="343"/>
                      <a:pt x="240" y="343"/>
                    </a:cubicBezTo>
                    <a:cubicBezTo>
                      <a:pt x="301" y="343"/>
                      <a:pt x="301" y="343"/>
                      <a:pt x="301" y="343"/>
                    </a:cubicBezTo>
                    <a:cubicBezTo>
                      <a:pt x="301" y="314"/>
                      <a:pt x="301" y="314"/>
                      <a:pt x="301" y="314"/>
                    </a:cubicBezTo>
                    <a:moveTo>
                      <a:pt x="38" y="314"/>
                    </a:moveTo>
                    <a:cubicBezTo>
                      <a:pt x="38" y="343"/>
                      <a:pt x="38" y="343"/>
                      <a:pt x="38" y="343"/>
                    </a:cubicBezTo>
                    <a:cubicBezTo>
                      <a:pt x="98" y="343"/>
                      <a:pt x="98" y="343"/>
                      <a:pt x="98" y="343"/>
                    </a:cubicBezTo>
                    <a:cubicBezTo>
                      <a:pt x="98" y="314"/>
                      <a:pt x="98" y="314"/>
                      <a:pt x="98" y="314"/>
                    </a:cubicBezTo>
                    <a:moveTo>
                      <a:pt x="25" y="83"/>
                    </a:moveTo>
                    <a:cubicBezTo>
                      <a:pt x="0" y="83"/>
                      <a:pt x="0" y="83"/>
                      <a:pt x="0" y="83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25" y="124"/>
                      <a:pt x="25" y="124"/>
                      <a:pt x="25" y="124"/>
                    </a:cubicBez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3766301-0666-41D8-8CEC-38B7D918E6B3}"/>
                </a:ext>
              </a:extLst>
            </p:cNvPr>
            <p:cNvGrpSpPr/>
            <p:nvPr/>
          </p:nvGrpSpPr>
          <p:grpSpPr>
            <a:xfrm>
              <a:off x="11115032" y="3223608"/>
              <a:ext cx="429624" cy="428359"/>
              <a:chOff x="8198591" y="3233420"/>
              <a:chExt cx="527686" cy="527686"/>
            </a:xfrm>
            <a:solidFill>
              <a:schemeClr val="bg2"/>
            </a:solidFill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0576668-622B-4BBB-8429-ECAE6CB4885F}"/>
                  </a:ext>
                </a:extLst>
              </p:cNvPr>
              <p:cNvSpPr/>
              <p:nvPr/>
            </p:nvSpPr>
            <p:spPr bwMode="auto">
              <a:xfrm rot="5400000">
                <a:off x="8198591" y="3233420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Airplane_E709">
                <a:extLst>
                  <a:ext uri="{FF2B5EF4-FFF2-40B4-BE49-F238E27FC236}">
                    <a16:creationId xmlns:a16="http://schemas.microsoft.com/office/drawing/2014/main" id="{30359671-3153-43F2-B18C-F483A29FCB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19857" y="3352801"/>
                <a:ext cx="285156" cy="288926"/>
              </a:xfrm>
              <a:custGeom>
                <a:avLst/>
                <a:gdLst>
                  <a:gd name="T0" fmla="*/ 1002 w 3707"/>
                  <a:gd name="T1" fmla="*/ 3755 h 3755"/>
                  <a:gd name="T2" fmla="*/ 1502 w 3707"/>
                  <a:gd name="T3" fmla="*/ 2253 h 3755"/>
                  <a:gd name="T4" fmla="*/ 751 w 3707"/>
                  <a:gd name="T5" fmla="*/ 2253 h 3755"/>
                  <a:gd name="T6" fmla="*/ 625 w 3707"/>
                  <a:gd name="T7" fmla="*/ 2503 h 3755"/>
                  <a:gd name="T8" fmla="*/ 0 w 3707"/>
                  <a:gd name="T9" fmla="*/ 2503 h 3755"/>
                  <a:gd name="T10" fmla="*/ 209 w 3707"/>
                  <a:gd name="T11" fmla="*/ 1877 h 3755"/>
                  <a:gd name="T12" fmla="*/ 0 w 3707"/>
                  <a:gd name="T13" fmla="*/ 1251 h 3755"/>
                  <a:gd name="T14" fmla="*/ 625 w 3707"/>
                  <a:gd name="T15" fmla="*/ 1251 h 3755"/>
                  <a:gd name="T16" fmla="*/ 751 w 3707"/>
                  <a:gd name="T17" fmla="*/ 1502 h 3755"/>
                  <a:gd name="T18" fmla="*/ 1502 w 3707"/>
                  <a:gd name="T19" fmla="*/ 1502 h 3755"/>
                  <a:gd name="T20" fmla="*/ 1002 w 3707"/>
                  <a:gd name="T21" fmla="*/ 0 h 3755"/>
                  <a:gd name="T22" fmla="*/ 1627 w 3707"/>
                  <a:gd name="T23" fmla="*/ 0 h 3755"/>
                  <a:gd name="T24" fmla="*/ 2378 w 3707"/>
                  <a:gd name="T25" fmla="*/ 1502 h 3755"/>
                  <a:gd name="T26" fmla="*/ 3331 w 3707"/>
                  <a:gd name="T27" fmla="*/ 1502 h 3755"/>
                  <a:gd name="T28" fmla="*/ 3707 w 3707"/>
                  <a:gd name="T29" fmla="*/ 1877 h 3755"/>
                  <a:gd name="T30" fmla="*/ 3331 w 3707"/>
                  <a:gd name="T31" fmla="*/ 2253 h 3755"/>
                  <a:gd name="T32" fmla="*/ 2378 w 3707"/>
                  <a:gd name="T33" fmla="*/ 2253 h 3755"/>
                  <a:gd name="T34" fmla="*/ 1627 w 3707"/>
                  <a:gd name="T35" fmla="*/ 3755 h 3755"/>
                  <a:gd name="T36" fmla="*/ 1002 w 3707"/>
                  <a:gd name="T37" fmla="*/ 3755 h 3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07" h="3755">
                    <a:moveTo>
                      <a:pt x="1002" y="3755"/>
                    </a:moveTo>
                    <a:cubicBezTo>
                      <a:pt x="1502" y="2253"/>
                      <a:pt x="1502" y="2253"/>
                      <a:pt x="1502" y="2253"/>
                    </a:cubicBezTo>
                    <a:cubicBezTo>
                      <a:pt x="751" y="2253"/>
                      <a:pt x="751" y="2253"/>
                      <a:pt x="751" y="2253"/>
                    </a:cubicBezTo>
                    <a:cubicBezTo>
                      <a:pt x="625" y="2503"/>
                      <a:pt x="625" y="2503"/>
                      <a:pt x="625" y="2503"/>
                    </a:cubicBezTo>
                    <a:cubicBezTo>
                      <a:pt x="0" y="2503"/>
                      <a:pt x="0" y="2503"/>
                      <a:pt x="0" y="2503"/>
                    </a:cubicBezTo>
                    <a:cubicBezTo>
                      <a:pt x="209" y="1877"/>
                      <a:pt x="209" y="1877"/>
                      <a:pt x="209" y="1877"/>
                    </a:cubicBezTo>
                    <a:cubicBezTo>
                      <a:pt x="0" y="1251"/>
                      <a:pt x="0" y="1251"/>
                      <a:pt x="0" y="1251"/>
                    </a:cubicBezTo>
                    <a:cubicBezTo>
                      <a:pt x="625" y="1251"/>
                      <a:pt x="625" y="1251"/>
                      <a:pt x="625" y="1251"/>
                    </a:cubicBezTo>
                    <a:cubicBezTo>
                      <a:pt x="751" y="1502"/>
                      <a:pt x="751" y="1502"/>
                      <a:pt x="751" y="1502"/>
                    </a:cubicBezTo>
                    <a:cubicBezTo>
                      <a:pt x="1502" y="1502"/>
                      <a:pt x="1502" y="1502"/>
                      <a:pt x="1502" y="1502"/>
                    </a:cubicBezTo>
                    <a:cubicBezTo>
                      <a:pt x="1002" y="0"/>
                      <a:pt x="1002" y="0"/>
                      <a:pt x="1002" y="0"/>
                    </a:cubicBezTo>
                    <a:cubicBezTo>
                      <a:pt x="1627" y="0"/>
                      <a:pt x="1627" y="0"/>
                      <a:pt x="1627" y="0"/>
                    </a:cubicBezTo>
                    <a:cubicBezTo>
                      <a:pt x="2378" y="1502"/>
                      <a:pt x="2378" y="1502"/>
                      <a:pt x="2378" y="1502"/>
                    </a:cubicBezTo>
                    <a:cubicBezTo>
                      <a:pt x="3331" y="1502"/>
                      <a:pt x="3331" y="1502"/>
                      <a:pt x="3331" y="1502"/>
                    </a:cubicBezTo>
                    <a:cubicBezTo>
                      <a:pt x="3538" y="1502"/>
                      <a:pt x="3707" y="1670"/>
                      <a:pt x="3707" y="1877"/>
                    </a:cubicBezTo>
                    <a:cubicBezTo>
                      <a:pt x="3707" y="2084"/>
                      <a:pt x="3538" y="2253"/>
                      <a:pt x="3331" y="2253"/>
                    </a:cubicBezTo>
                    <a:cubicBezTo>
                      <a:pt x="2378" y="2253"/>
                      <a:pt x="2378" y="2253"/>
                      <a:pt x="2378" y="2253"/>
                    </a:cubicBezTo>
                    <a:cubicBezTo>
                      <a:pt x="1627" y="3755"/>
                      <a:pt x="1627" y="3755"/>
                      <a:pt x="1627" y="3755"/>
                    </a:cubicBezTo>
                    <a:lnTo>
                      <a:pt x="1002" y="3755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8F80BBC-13F8-4AFB-942A-63DEA1F7371A}"/>
                </a:ext>
              </a:extLst>
            </p:cNvPr>
            <p:cNvGrpSpPr/>
            <p:nvPr/>
          </p:nvGrpSpPr>
          <p:grpSpPr>
            <a:xfrm>
              <a:off x="7995895" y="4511790"/>
              <a:ext cx="429624" cy="428359"/>
              <a:chOff x="4367509" y="4820305"/>
              <a:chExt cx="527686" cy="527686"/>
            </a:xfrm>
            <a:solidFill>
              <a:schemeClr val="bg2"/>
            </a:solidFill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E4909D2-D087-4B24-844B-C78757A8CA09}"/>
                  </a:ext>
                </a:extLst>
              </p:cNvPr>
              <p:cNvSpPr/>
              <p:nvPr/>
            </p:nvSpPr>
            <p:spPr bwMode="auto">
              <a:xfrm rot="2700000">
                <a:off x="4367509" y="4820305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43C63C0-63FC-437F-B301-8006F617F0F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93886" y="4948927"/>
                <a:ext cx="274932" cy="270442"/>
                <a:chOff x="3794" y="2083"/>
                <a:chExt cx="245" cy="241"/>
              </a:xfrm>
              <a:grpFill/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7CDDD47-D9B2-44C2-ACFF-C2B2F1382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4" y="2083"/>
                  <a:ext cx="245" cy="138"/>
                </a:xfrm>
                <a:prstGeom prst="rect">
                  <a:avLst/>
                </a:pr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 6">
                  <a:extLst>
                    <a:ext uri="{FF2B5EF4-FFF2-40B4-BE49-F238E27FC236}">
                      <a16:creationId xmlns:a16="http://schemas.microsoft.com/office/drawing/2014/main" id="{C1C4E2F6-29DE-45D6-8665-19E659402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01" y="2287"/>
                  <a:ext cx="231" cy="37"/>
                </a:xfrm>
                <a:custGeom>
                  <a:avLst/>
                  <a:gdLst>
                    <a:gd name="T0" fmla="*/ 26 w 231"/>
                    <a:gd name="T1" fmla="*/ 0 h 37"/>
                    <a:gd name="T2" fmla="*/ 205 w 231"/>
                    <a:gd name="T3" fmla="*/ 0 h 37"/>
                    <a:gd name="T4" fmla="*/ 231 w 231"/>
                    <a:gd name="T5" fmla="*/ 37 h 37"/>
                    <a:gd name="T6" fmla="*/ 0 w 231"/>
                    <a:gd name="T7" fmla="*/ 37 h 37"/>
                    <a:gd name="T8" fmla="*/ 26 w 231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1" h="37">
                      <a:moveTo>
                        <a:pt x="26" y="0"/>
                      </a:moveTo>
                      <a:lnTo>
                        <a:pt x="205" y="0"/>
                      </a:lnTo>
                      <a:lnTo>
                        <a:pt x="231" y="37"/>
                      </a:lnTo>
                      <a:lnTo>
                        <a:pt x="0" y="37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3" name="Line 7">
                  <a:extLst>
                    <a:ext uri="{FF2B5EF4-FFF2-40B4-BE49-F238E27FC236}">
                      <a16:creationId xmlns:a16="http://schemas.microsoft.com/office/drawing/2014/main" id="{D72BD7E1-BDD6-42EF-9F3F-62CC8A6663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7" y="2221"/>
                  <a:ext cx="0" cy="36"/>
                </a:xfrm>
                <a:prstGeom prst="line">
                  <a:avLst/>
                </a:pr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4" name="Line 8">
                  <a:extLst>
                    <a:ext uri="{FF2B5EF4-FFF2-40B4-BE49-F238E27FC236}">
                      <a16:creationId xmlns:a16="http://schemas.microsoft.com/office/drawing/2014/main" id="{161C8B7B-2D14-4C92-981A-9B99EBF66E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3" y="2255"/>
                  <a:ext cx="86" cy="0"/>
                </a:xfrm>
                <a:prstGeom prst="line">
                  <a:avLst/>
                </a:prstGeom>
                <a:grpFill/>
                <a:ln w="15875" cap="rnd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70914EE-6D84-4C83-B2DC-C25D98902606}"/>
                </a:ext>
              </a:extLst>
            </p:cNvPr>
            <p:cNvGrpSpPr/>
            <p:nvPr/>
          </p:nvGrpSpPr>
          <p:grpSpPr>
            <a:xfrm>
              <a:off x="10969782" y="2511788"/>
              <a:ext cx="429624" cy="428359"/>
              <a:chOff x="8020188" y="2356542"/>
              <a:chExt cx="527686" cy="527686"/>
            </a:xfrm>
            <a:solidFill>
              <a:schemeClr val="bg2"/>
            </a:solidFill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627E767-B09B-4303-85B6-F9513050B7B3}"/>
                  </a:ext>
                </a:extLst>
              </p:cNvPr>
              <p:cNvSpPr/>
              <p:nvPr/>
            </p:nvSpPr>
            <p:spPr bwMode="auto">
              <a:xfrm rot="4020000">
                <a:off x="8020188" y="2356542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Freeform 5">
                <a:extLst>
                  <a:ext uri="{FF2B5EF4-FFF2-40B4-BE49-F238E27FC236}">
                    <a16:creationId xmlns:a16="http://schemas.microsoft.com/office/drawing/2014/main" id="{8E9FEA10-E2D2-401E-8296-C0EC71059D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62249" y="2463220"/>
                <a:ext cx="243564" cy="314330"/>
              </a:xfrm>
              <a:custGeom>
                <a:avLst/>
                <a:gdLst>
                  <a:gd name="T0" fmla="*/ 1750 w 3000"/>
                  <a:gd name="T1" fmla="*/ 250 h 3875"/>
                  <a:gd name="T2" fmla="*/ 1500 w 3000"/>
                  <a:gd name="T3" fmla="*/ 500 h 3875"/>
                  <a:gd name="T4" fmla="*/ 1250 w 3000"/>
                  <a:gd name="T5" fmla="*/ 250 h 3875"/>
                  <a:gd name="T6" fmla="*/ 1500 w 3000"/>
                  <a:gd name="T7" fmla="*/ 0 h 3875"/>
                  <a:gd name="T8" fmla="*/ 1750 w 3000"/>
                  <a:gd name="T9" fmla="*/ 250 h 3875"/>
                  <a:gd name="T10" fmla="*/ 2500 w 3000"/>
                  <a:gd name="T11" fmla="*/ 2074 h 3875"/>
                  <a:gd name="T12" fmla="*/ 2500 w 3000"/>
                  <a:gd name="T13" fmla="*/ 1176 h 3875"/>
                  <a:gd name="T14" fmla="*/ 2324 w 3000"/>
                  <a:gd name="T15" fmla="*/ 1000 h 3875"/>
                  <a:gd name="T16" fmla="*/ 676 w 3000"/>
                  <a:gd name="T17" fmla="*/ 1000 h 3875"/>
                  <a:gd name="T18" fmla="*/ 500 w 3000"/>
                  <a:gd name="T19" fmla="*/ 1176 h 3875"/>
                  <a:gd name="T20" fmla="*/ 500 w 3000"/>
                  <a:gd name="T21" fmla="*/ 2074 h 3875"/>
                  <a:gd name="T22" fmla="*/ 676 w 3000"/>
                  <a:gd name="T23" fmla="*/ 2250 h 3875"/>
                  <a:gd name="T24" fmla="*/ 2324 w 3000"/>
                  <a:gd name="T25" fmla="*/ 2250 h 3875"/>
                  <a:gd name="T26" fmla="*/ 2500 w 3000"/>
                  <a:gd name="T27" fmla="*/ 2074 h 3875"/>
                  <a:gd name="T28" fmla="*/ 3000 w 3000"/>
                  <a:gd name="T29" fmla="*/ 3875 h 3875"/>
                  <a:gd name="T30" fmla="*/ 3000 w 3000"/>
                  <a:gd name="T31" fmla="*/ 2958 h 3875"/>
                  <a:gd name="T32" fmla="*/ 2792 w 3000"/>
                  <a:gd name="T33" fmla="*/ 2750 h 3875"/>
                  <a:gd name="T34" fmla="*/ 208 w 3000"/>
                  <a:gd name="T35" fmla="*/ 2750 h 3875"/>
                  <a:gd name="T36" fmla="*/ 0 w 3000"/>
                  <a:gd name="T37" fmla="*/ 2958 h 3875"/>
                  <a:gd name="T38" fmla="*/ 0 w 3000"/>
                  <a:gd name="T39" fmla="*/ 3875 h 3875"/>
                  <a:gd name="T40" fmla="*/ 1000 w 3000"/>
                  <a:gd name="T41" fmla="*/ 2250 h 3875"/>
                  <a:gd name="T42" fmla="*/ 1000 w 3000"/>
                  <a:gd name="T43" fmla="*/ 2750 h 3875"/>
                  <a:gd name="T44" fmla="*/ 1500 w 3000"/>
                  <a:gd name="T45" fmla="*/ 500 h 3875"/>
                  <a:gd name="T46" fmla="*/ 1500 w 3000"/>
                  <a:gd name="T47" fmla="*/ 1000 h 3875"/>
                  <a:gd name="T48" fmla="*/ 2000 w 3000"/>
                  <a:gd name="T49" fmla="*/ 2250 h 3875"/>
                  <a:gd name="T50" fmla="*/ 2000 w 3000"/>
                  <a:gd name="T51" fmla="*/ 2750 h 3875"/>
                  <a:gd name="T52" fmla="*/ 875 w 3000"/>
                  <a:gd name="T53" fmla="*/ 1500 h 3875"/>
                  <a:gd name="T54" fmla="*/ 1125 w 3000"/>
                  <a:gd name="T55" fmla="*/ 1500 h 3875"/>
                  <a:gd name="T56" fmla="*/ 1875 w 3000"/>
                  <a:gd name="T57" fmla="*/ 1500 h 3875"/>
                  <a:gd name="T58" fmla="*/ 2125 w 3000"/>
                  <a:gd name="T59" fmla="*/ 1500 h 3875"/>
                  <a:gd name="T60" fmla="*/ 381 w 3000"/>
                  <a:gd name="T61" fmla="*/ 1375 h 3875"/>
                  <a:gd name="T62" fmla="*/ 381 w 3000"/>
                  <a:gd name="T63" fmla="*/ 1875 h 3875"/>
                  <a:gd name="T64" fmla="*/ 2624 w 3000"/>
                  <a:gd name="T65" fmla="*/ 1375 h 3875"/>
                  <a:gd name="T66" fmla="*/ 2624 w 3000"/>
                  <a:gd name="T67" fmla="*/ 1875 h 3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00" h="3875">
                    <a:moveTo>
                      <a:pt x="1750" y="250"/>
                    </a:moveTo>
                    <a:cubicBezTo>
                      <a:pt x="1750" y="388"/>
                      <a:pt x="1638" y="500"/>
                      <a:pt x="1500" y="500"/>
                    </a:cubicBezTo>
                    <a:cubicBezTo>
                      <a:pt x="1362" y="500"/>
                      <a:pt x="1250" y="388"/>
                      <a:pt x="1250" y="250"/>
                    </a:cubicBezTo>
                    <a:cubicBezTo>
                      <a:pt x="1250" y="112"/>
                      <a:pt x="1362" y="0"/>
                      <a:pt x="1500" y="0"/>
                    </a:cubicBezTo>
                    <a:cubicBezTo>
                      <a:pt x="1638" y="0"/>
                      <a:pt x="1750" y="112"/>
                      <a:pt x="1750" y="250"/>
                    </a:cubicBezTo>
                    <a:close/>
                    <a:moveTo>
                      <a:pt x="2500" y="2074"/>
                    </a:moveTo>
                    <a:cubicBezTo>
                      <a:pt x="2500" y="1176"/>
                      <a:pt x="2500" y="1176"/>
                      <a:pt x="2500" y="1176"/>
                    </a:cubicBezTo>
                    <a:cubicBezTo>
                      <a:pt x="2500" y="1079"/>
                      <a:pt x="2421" y="1000"/>
                      <a:pt x="2324" y="1000"/>
                    </a:cubicBezTo>
                    <a:cubicBezTo>
                      <a:pt x="676" y="1000"/>
                      <a:pt x="676" y="1000"/>
                      <a:pt x="676" y="1000"/>
                    </a:cubicBezTo>
                    <a:cubicBezTo>
                      <a:pt x="579" y="1000"/>
                      <a:pt x="500" y="1079"/>
                      <a:pt x="500" y="1176"/>
                    </a:cubicBezTo>
                    <a:cubicBezTo>
                      <a:pt x="500" y="2074"/>
                      <a:pt x="500" y="2074"/>
                      <a:pt x="500" y="2074"/>
                    </a:cubicBezTo>
                    <a:cubicBezTo>
                      <a:pt x="500" y="2171"/>
                      <a:pt x="579" y="2250"/>
                      <a:pt x="676" y="2250"/>
                    </a:cubicBezTo>
                    <a:cubicBezTo>
                      <a:pt x="2324" y="2250"/>
                      <a:pt x="2324" y="2250"/>
                      <a:pt x="2324" y="2250"/>
                    </a:cubicBezTo>
                    <a:cubicBezTo>
                      <a:pt x="2421" y="2250"/>
                      <a:pt x="2500" y="2171"/>
                      <a:pt x="2500" y="2074"/>
                    </a:cubicBezTo>
                    <a:close/>
                    <a:moveTo>
                      <a:pt x="3000" y="3875"/>
                    </a:moveTo>
                    <a:cubicBezTo>
                      <a:pt x="3000" y="2958"/>
                      <a:pt x="3000" y="2958"/>
                      <a:pt x="3000" y="2958"/>
                    </a:cubicBezTo>
                    <a:cubicBezTo>
                      <a:pt x="3000" y="2843"/>
                      <a:pt x="2907" y="2750"/>
                      <a:pt x="2792" y="2750"/>
                    </a:cubicBezTo>
                    <a:cubicBezTo>
                      <a:pt x="208" y="2750"/>
                      <a:pt x="208" y="2750"/>
                      <a:pt x="208" y="2750"/>
                    </a:cubicBezTo>
                    <a:cubicBezTo>
                      <a:pt x="93" y="2750"/>
                      <a:pt x="0" y="2843"/>
                      <a:pt x="0" y="2958"/>
                    </a:cubicBezTo>
                    <a:cubicBezTo>
                      <a:pt x="0" y="3875"/>
                      <a:pt x="0" y="3875"/>
                      <a:pt x="0" y="3875"/>
                    </a:cubicBezTo>
                    <a:moveTo>
                      <a:pt x="1000" y="2250"/>
                    </a:moveTo>
                    <a:cubicBezTo>
                      <a:pt x="1000" y="2750"/>
                      <a:pt x="1000" y="2750"/>
                      <a:pt x="1000" y="2750"/>
                    </a:cubicBezTo>
                    <a:moveTo>
                      <a:pt x="1500" y="500"/>
                    </a:moveTo>
                    <a:cubicBezTo>
                      <a:pt x="1500" y="1000"/>
                      <a:pt x="1500" y="1000"/>
                      <a:pt x="1500" y="1000"/>
                    </a:cubicBezTo>
                    <a:moveTo>
                      <a:pt x="2000" y="2250"/>
                    </a:moveTo>
                    <a:cubicBezTo>
                      <a:pt x="2000" y="2750"/>
                      <a:pt x="2000" y="2750"/>
                      <a:pt x="2000" y="2750"/>
                    </a:cubicBezTo>
                    <a:moveTo>
                      <a:pt x="875" y="1500"/>
                    </a:moveTo>
                    <a:cubicBezTo>
                      <a:pt x="1125" y="1500"/>
                      <a:pt x="1125" y="1500"/>
                      <a:pt x="1125" y="1500"/>
                    </a:cubicBezTo>
                    <a:moveTo>
                      <a:pt x="1875" y="1500"/>
                    </a:moveTo>
                    <a:cubicBezTo>
                      <a:pt x="2125" y="1500"/>
                      <a:pt x="2125" y="1500"/>
                      <a:pt x="2125" y="1500"/>
                    </a:cubicBezTo>
                    <a:moveTo>
                      <a:pt x="381" y="1375"/>
                    </a:moveTo>
                    <a:cubicBezTo>
                      <a:pt x="381" y="1875"/>
                      <a:pt x="381" y="1875"/>
                      <a:pt x="381" y="1875"/>
                    </a:cubicBezTo>
                    <a:moveTo>
                      <a:pt x="2624" y="1375"/>
                    </a:moveTo>
                    <a:cubicBezTo>
                      <a:pt x="2624" y="1875"/>
                      <a:pt x="2624" y="1875"/>
                      <a:pt x="2624" y="1875"/>
                    </a:cubicBezTo>
                  </a:path>
                </a:pathLst>
              </a:custGeom>
              <a:grp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882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001592-FEF8-40DC-9D2E-80EB853F02CF}"/>
                </a:ext>
              </a:extLst>
            </p:cNvPr>
            <p:cNvGrpSpPr/>
            <p:nvPr/>
          </p:nvGrpSpPr>
          <p:grpSpPr>
            <a:xfrm>
              <a:off x="9972345" y="4912719"/>
              <a:ext cx="429624" cy="428359"/>
              <a:chOff x="6795084" y="5314201"/>
              <a:chExt cx="527686" cy="527686"/>
            </a:xfrm>
            <a:solidFill>
              <a:schemeClr val="bg2"/>
            </a:solidFill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0072AAB-D6BB-445A-8E5C-97244CED7F4B}"/>
                  </a:ext>
                </a:extLst>
              </p:cNvPr>
              <p:cNvSpPr/>
              <p:nvPr/>
            </p:nvSpPr>
            <p:spPr bwMode="auto">
              <a:xfrm rot="20280000" flipH="1">
                <a:off x="6795084" y="5314201"/>
                <a:ext cx="527686" cy="52768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EC62B2C-F520-477A-BC3E-5DE76235451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879509" y="5432267"/>
                <a:ext cx="358836" cy="291554"/>
                <a:chOff x="5458" y="3157"/>
                <a:chExt cx="304" cy="247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8253C3B-B284-4422-89CD-F037FB0A20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21" y="3157"/>
                  <a:ext cx="241" cy="247"/>
                </a:xfrm>
                <a:custGeom>
                  <a:avLst/>
                  <a:gdLst>
                    <a:gd name="T0" fmla="*/ 35 w 334"/>
                    <a:gd name="T1" fmla="*/ 160 h 341"/>
                    <a:gd name="T2" fmla="*/ 35 w 334"/>
                    <a:gd name="T3" fmla="*/ 61 h 341"/>
                    <a:gd name="T4" fmla="*/ 60 w 334"/>
                    <a:gd name="T5" fmla="*/ 36 h 341"/>
                    <a:gd name="T6" fmla="*/ 266 w 334"/>
                    <a:gd name="T7" fmla="*/ 36 h 341"/>
                    <a:gd name="T8" fmla="*/ 291 w 334"/>
                    <a:gd name="T9" fmla="*/ 61 h 341"/>
                    <a:gd name="T10" fmla="*/ 291 w 334"/>
                    <a:gd name="T11" fmla="*/ 273 h 341"/>
                    <a:gd name="T12" fmla="*/ 266 w 334"/>
                    <a:gd name="T13" fmla="*/ 298 h 341"/>
                    <a:gd name="T14" fmla="*/ 266 w 334"/>
                    <a:gd name="T15" fmla="*/ 298 h 341"/>
                    <a:gd name="T16" fmla="*/ 84 w 334"/>
                    <a:gd name="T17" fmla="*/ 298 h 341"/>
                    <a:gd name="T18" fmla="*/ 78 w 334"/>
                    <a:gd name="T19" fmla="*/ 36 h 341"/>
                    <a:gd name="T20" fmla="*/ 78 w 334"/>
                    <a:gd name="T21" fmla="*/ 0 h 341"/>
                    <a:gd name="T22" fmla="*/ 121 w 334"/>
                    <a:gd name="T23" fmla="*/ 36 h 341"/>
                    <a:gd name="T24" fmla="*/ 121 w 334"/>
                    <a:gd name="T25" fmla="*/ 0 h 341"/>
                    <a:gd name="T26" fmla="*/ 163 w 334"/>
                    <a:gd name="T27" fmla="*/ 0 h 341"/>
                    <a:gd name="T28" fmla="*/ 163 w 334"/>
                    <a:gd name="T29" fmla="*/ 36 h 341"/>
                    <a:gd name="T30" fmla="*/ 206 w 334"/>
                    <a:gd name="T31" fmla="*/ 0 h 341"/>
                    <a:gd name="T32" fmla="*/ 206 w 334"/>
                    <a:gd name="T33" fmla="*/ 36 h 341"/>
                    <a:gd name="T34" fmla="*/ 255 w 334"/>
                    <a:gd name="T35" fmla="*/ 0 h 341"/>
                    <a:gd name="T36" fmla="*/ 255 w 334"/>
                    <a:gd name="T37" fmla="*/ 36 h 341"/>
                    <a:gd name="T38" fmla="*/ 334 w 334"/>
                    <a:gd name="T39" fmla="*/ 78 h 341"/>
                    <a:gd name="T40" fmla="*/ 291 w 334"/>
                    <a:gd name="T41" fmla="*/ 78 h 341"/>
                    <a:gd name="T42" fmla="*/ 334 w 334"/>
                    <a:gd name="T43" fmla="*/ 121 h 341"/>
                    <a:gd name="T44" fmla="*/ 291 w 334"/>
                    <a:gd name="T45" fmla="*/ 121 h 341"/>
                    <a:gd name="T46" fmla="*/ 334 w 334"/>
                    <a:gd name="T47" fmla="*/ 163 h 341"/>
                    <a:gd name="T48" fmla="*/ 291 w 334"/>
                    <a:gd name="T49" fmla="*/ 163 h 341"/>
                    <a:gd name="T50" fmla="*/ 334 w 334"/>
                    <a:gd name="T51" fmla="*/ 213 h 341"/>
                    <a:gd name="T52" fmla="*/ 291 w 334"/>
                    <a:gd name="T53" fmla="*/ 213 h 341"/>
                    <a:gd name="T54" fmla="*/ 334 w 334"/>
                    <a:gd name="T55" fmla="*/ 256 h 341"/>
                    <a:gd name="T56" fmla="*/ 291 w 334"/>
                    <a:gd name="T57" fmla="*/ 256 h 341"/>
                    <a:gd name="T58" fmla="*/ 35 w 334"/>
                    <a:gd name="T59" fmla="*/ 78 h 341"/>
                    <a:gd name="T60" fmla="*/ 0 w 334"/>
                    <a:gd name="T61" fmla="*/ 78 h 341"/>
                    <a:gd name="T62" fmla="*/ 35 w 334"/>
                    <a:gd name="T63" fmla="*/ 121 h 341"/>
                    <a:gd name="T64" fmla="*/ 0 w 334"/>
                    <a:gd name="T65" fmla="*/ 121 h 341"/>
                    <a:gd name="T66" fmla="*/ 35 w 334"/>
                    <a:gd name="T67" fmla="*/ 163 h 341"/>
                    <a:gd name="T68" fmla="*/ 0 w 334"/>
                    <a:gd name="T69" fmla="*/ 163 h 341"/>
                    <a:gd name="T70" fmla="*/ 121 w 334"/>
                    <a:gd name="T71" fmla="*/ 298 h 341"/>
                    <a:gd name="T72" fmla="*/ 121 w 334"/>
                    <a:gd name="T73" fmla="*/ 341 h 341"/>
                    <a:gd name="T74" fmla="*/ 163 w 334"/>
                    <a:gd name="T75" fmla="*/ 341 h 341"/>
                    <a:gd name="T76" fmla="*/ 163 w 334"/>
                    <a:gd name="T77" fmla="*/ 298 h 341"/>
                    <a:gd name="T78" fmla="*/ 206 w 334"/>
                    <a:gd name="T79" fmla="*/ 298 h 341"/>
                    <a:gd name="T80" fmla="*/ 206 w 334"/>
                    <a:gd name="T81" fmla="*/ 341 h 341"/>
                    <a:gd name="T82" fmla="*/ 255 w 334"/>
                    <a:gd name="T83" fmla="*/ 298 h 341"/>
                    <a:gd name="T84" fmla="*/ 255 w 334"/>
                    <a:gd name="T85" fmla="*/ 341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34" h="341">
                      <a:moveTo>
                        <a:pt x="35" y="160"/>
                      </a:moveTo>
                      <a:cubicBezTo>
                        <a:pt x="35" y="65"/>
                        <a:pt x="35" y="61"/>
                        <a:pt x="35" y="61"/>
                      </a:cubicBezTo>
                      <a:cubicBezTo>
                        <a:pt x="35" y="45"/>
                        <a:pt x="48" y="36"/>
                        <a:pt x="60" y="36"/>
                      </a:cubicBezTo>
                      <a:cubicBezTo>
                        <a:pt x="266" y="36"/>
                        <a:pt x="266" y="36"/>
                        <a:pt x="266" y="36"/>
                      </a:cubicBezTo>
                      <a:cubicBezTo>
                        <a:pt x="282" y="36"/>
                        <a:pt x="291" y="45"/>
                        <a:pt x="291" y="61"/>
                      </a:cubicBezTo>
                      <a:cubicBezTo>
                        <a:pt x="291" y="273"/>
                        <a:pt x="291" y="273"/>
                        <a:pt x="291" y="273"/>
                      </a:cubicBezTo>
                      <a:cubicBezTo>
                        <a:pt x="291" y="286"/>
                        <a:pt x="282" y="298"/>
                        <a:pt x="266" y="298"/>
                      </a:cubicBezTo>
                      <a:cubicBezTo>
                        <a:pt x="266" y="298"/>
                        <a:pt x="266" y="298"/>
                        <a:pt x="266" y="298"/>
                      </a:cubicBezTo>
                      <a:cubicBezTo>
                        <a:pt x="161" y="298"/>
                        <a:pt x="110" y="298"/>
                        <a:pt x="84" y="298"/>
                      </a:cubicBezTo>
                      <a:moveTo>
                        <a:pt x="78" y="36"/>
                      </a:moveTo>
                      <a:cubicBezTo>
                        <a:pt x="78" y="0"/>
                        <a:pt x="78" y="0"/>
                        <a:pt x="78" y="0"/>
                      </a:cubicBezTo>
                      <a:moveTo>
                        <a:pt x="121" y="36"/>
                      </a:moveTo>
                      <a:cubicBezTo>
                        <a:pt x="121" y="0"/>
                        <a:pt x="121" y="0"/>
                        <a:pt x="121" y="0"/>
                      </a:cubicBezTo>
                      <a:moveTo>
                        <a:pt x="163" y="0"/>
                      </a:moveTo>
                      <a:cubicBezTo>
                        <a:pt x="163" y="36"/>
                        <a:pt x="163" y="36"/>
                        <a:pt x="163" y="36"/>
                      </a:cubicBezTo>
                      <a:moveTo>
                        <a:pt x="206" y="0"/>
                      </a:moveTo>
                      <a:cubicBezTo>
                        <a:pt x="206" y="36"/>
                        <a:pt x="206" y="36"/>
                        <a:pt x="206" y="36"/>
                      </a:cubicBezTo>
                      <a:moveTo>
                        <a:pt x="255" y="0"/>
                      </a:moveTo>
                      <a:cubicBezTo>
                        <a:pt x="255" y="36"/>
                        <a:pt x="255" y="36"/>
                        <a:pt x="255" y="36"/>
                      </a:cubicBezTo>
                      <a:moveTo>
                        <a:pt x="334" y="78"/>
                      </a:moveTo>
                      <a:cubicBezTo>
                        <a:pt x="291" y="78"/>
                        <a:pt x="291" y="78"/>
                        <a:pt x="291" y="78"/>
                      </a:cubicBezTo>
                      <a:moveTo>
                        <a:pt x="334" y="121"/>
                      </a:moveTo>
                      <a:cubicBezTo>
                        <a:pt x="291" y="121"/>
                        <a:pt x="291" y="121"/>
                        <a:pt x="291" y="121"/>
                      </a:cubicBezTo>
                      <a:moveTo>
                        <a:pt x="334" y="163"/>
                      </a:moveTo>
                      <a:cubicBezTo>
                        <a:pt x="291" y="163"/>
                        <a:pt x="291" y="163"/>
                        <a:pt x="291" y="163"/>
                      </a:cubicBezTo>
                      <a:moveTo>
                        <a:pt x="334" y="213"/>
                      </a:moveTo>
                      <a:cubicBezTo>
                        <a:pt x="291" y="213"/>
                        <a:pt x="291" y="213"/>
                        <a:pt x="291" y="213"/>
                      </a:cubicBezTo>
                      <a:moveTo>
                        <a:pt x="334" y="256"/>
                      </a:moveTo>
                      <a:cubicBezTo>
                        <a:pt x="291" y="256"/>
                        <a:pt x="291" y="256"/>
                        <a:pt x="291" y="256"/>
                      </a:cubicBezTo>
                      <a:moveTo>
                        <a:pt x="35" y="78"/>
                      </a:moveTo>
                      <a:cubicBezTo>
                        <a:pt x="0" y="78"/>
                        <a:pt x="0" y="78"/>
                        <a:pt x="0" y="78"/>
                      </a:cubicBezTo>
                      <a:moveTo>
                        <a:pt x="35" y="121"/>
                      </a:moveTo>
                      <a:cubicBezTo>
                        <a:pt x="0" y="121"/>
                        <a:pt x="0" y="121"/>
                        <a:pt x="0" y="121"/>
                      </a:cubicBezTo>
                      <a:moveTo>
                        <a:pt x="35" y="163"/>
                      </a:moveTo>
                      <a:cubicBezTo>
                        <a:pt x="0" y="163"/>
                        <a:pt x="0" y="163"/>
                        <a:pt x="0" y="163"/>
                      </a:cubicBezTo>
                      <a:moveTo>
                        <a:pt x="121" y="298"/>
                      </a:moveTo>
                      <a:cubicBezTo>
                        <a:pt x="121" y="341"/>
                        <a:pt x="121" y="341"/>
                        <a:pt x="121" y="341"/>
                      </a:cubicBezTo>
                      <a:moveTo>
                        <a:pt x="163" y="341"/>
                      </a:moveTo>
                      <a:cubicBezTo>
                        <a:pt x="163" y="298"/>
                        <a:pt x="163" y="298"/>
                        <a:pt x="163" y="298"/>
                      </a:cubicBezTo>
                      <a:moveTo>
                        <a:pt x="206" y="298"/>
                      </a:moveTo>
                      <a:cubicBezTo>
                        <a:pt x="206" y="341"/>
                        <a:pt x="206" y="341"/>
                        <a:pt x="206" y="341"/>
                      </a:cubicBezTo>
                      <a:moveTo>
                        <a:pt x="255" y="298"/>
                      </a:moveTo>
                      <a:cubicBezTo>
                        <a:pt x="255" y="341"/>
                        <a:pt x="255" y="341"/>
                        <a:pt x="255" y="341"/>
                      </a:cubicBezTo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882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64DBACA9-D08B-4568-BCAA-85E4E0C19A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58" y="3262"/>
                  <a:ext cx="138" cy="141"/>
                </a:xfrm>
                <a:custGeom>
                  <a:avLst/>
                  <a:gdLst>
                    <a:gd name="T0" fmla="*/ 153 w 191"/>
                    <a:gd name="T1" fmla="*/ 171 h 195"/>
                    <a:gd name="T2" fmla="*/ 35 w 191"/>
                    <a:gd name="T3" fmla="*/ 171 h 195"/>
                    <a:gd name="T4" fmla="*/ 21 w 191"/>
                    <a:gd name="T5" fmla="*/ 156 h 195"/>
                    <a:gd name="T6" fmla="*/ 21 w 191"/>
                    <a:gd name="T7" fmla="*/ 35 h 195"/>
                    <a:gd name="T8" fmla="*/ 35 w 191"/>
                    <a:gd name="T9" fmla="*/ 20 h 195"/>
                    <a:gd name="T10" fmla="*/ 153 w 191"/>
                    <a:gd name="T11" fmla="*/ 20 h 195"/>
                    <a:gd name="T12" fmla="*/ 167 w 191"/>
                    <a:gd name="T13" fmla="*/ 35 h 195"/>
                    <a:gd name="T14" fmla="*/ 167 w 191"/>
                    <a:gd name="T15" fmla="*/ 156 h 195"/>
                    <a:gd name="T16" fmla="*/ 153 w 191"/>
                    <a:gd name="T17" fmla="*/ 171 h 195"/>
                    <a:gd name="T18" fmla="*/ 45 w 191"/>
                    <a:gd name="T19" fmla="*/ 20 h 195"/>
                    <a:gd name="T20" fmla="*/ 45 w 191"/>
                    <a:gd name="T21" fmla="*/ 0 h 195"/>
                    <a:gd name="T22" fmla="*/ 69 w 191"/>
                    <a:gd name="T23" fmla="*/ 20 h 195"/>
                    <a:gd name="T24" fmla="*/ 69 w 191"/>
                    <a:gd name="T25" fmla="*/ 0 h 195"/>
                    <a:gd name="T26" fmla="*/ 94 w 191"/>
                    <a:gd name="T27" fmla="*/ 0 h 195"/>
                    <a:gd name="T28" fmla="*/ 94 w 191"/>
                    <a:gd name="T29" fmla="*/ 20 h 195"/>
                    <a:gd name="T30" fmla="*/ 118 w 191"/>
                    <a:gd name="T31" fmla="*/ 0 h 195"/>
                    <a:gd name="T32" fmla="*/ 118 w 191"/>
                    <a:gd name="T33" fmla="*/ 20 h 195"/>
                    <a:gd name="T34" fmla="*/ 146 w 191"/>
                    <a:gd name="T35" fmla="*/ 0 h 195"/>
                    <a:gd name="T36" fmla="*/ 146 w 191"/>
                    <a:gd name="T37" fmla="*/ 20 h 195"/>
                    <a:gd name="T38" fmla="*/ 191 w 191"/>
                    <a:gd name="T39" fmla="*/ 45 h 195"/>
                    <a:gd name="T40" fmla="*/ 167 w 191"/>
                    <a:gd name="T41" fmla="*/ 45 h 195"/>
                    <a:gd name="T42" fmla="*/ 191 w 191"/>
                    <a:gd name="T43" fmla="*/ 69 h 195"/>
                    <a:gd name="T44" fmla="*/ 167 w 191"/>
                    <a:gd name="T45" fmla="*/ 69 h 195"/>
                    <a:gd name="T46" fmla="*/ 191 w 191"/>
                    <a:gd name="T47" fmla="*/ 93 h 195"/>
                    <a:gd name="T48" fmla="*/ 167 w 191"/>
                    <a:gd name="T49" fmla="*/ 93 h 195"/>
                    <a:gd name="T50" fmla="*/ 191 w 191"/>
                    <a:gd name="T51" fmla="*/ 122 h 195"/>
                    <a:gd name="T52" fmla="*/ 167 w 191"/>
                    <a:gd name="T53" fmla="*/ 122 h 195"/>
                    <a:gd name="T54" fmla="*/ 191 w 191"/>
                    <a:gd name="T55" fmla="*/ 146 h 195"/>
                    <a:gd name="T56" fmla="*/ 167 w 191"/>
                    <a:gd name="T57" fmla="*/ 146 h 195"/>
                    <a:gd name="T58" fmla="*/ 21 w 191"/>
                    <a:gd name="T59" fmla="*/ 45 h 195"/>
                    <a:gd name="T60" fmla="*/ 0 w 191"/>
                    <a:gd name="T61" fmla="*/ 45 h 195"/>
                    <a:gd name="T62" fmla="*/ 21 w 191"/>
                    <a:gd name="T63" fmla="*/ 69 h 195"/>
                    <a:gd name="T64" fmla="*/ 0 w 191"/>
                    <a:gd name="T65" fmla="*/ 69 h 195"/>
                    <a:gd name="T66" fmla="*/ 21 w 191"/>
                    <a:gd name="T67" fmla="*/ 93 h 195"/>
                    <a:gd name="T68" fmla="*/ 0 w 191"/>
                    <a:gd name="T69" fmla="*/ 93 h 195"/>
                    <a:gd name="T70" fmla="*/ 21 w 191"/>
                    <a:gd name="T71" fmla="*/ 122 h 195"/>
                    <a:gd name="T72" fmla="*/ 0 w 191"/>
                    <a:gd name="T73" fmla="*/ 122 h 195"/>
                    <a:gd name="T74" fmla="*/ 21 w 191"/>
                    <a:gd name="T75" fmla="*/ 146 h 195"/>
                    <a:gd name="T76" fmla="*/ 0 w 191"/>
                    <a:gd name="T77" fmla="*/ 146 h 195"/>
                    <a:gd name="T78" fmla="*/ 45 w 191"/>
                    <a:gd name="T79" fmla="*/ 171 h 195"/>
                    <a:gd name="T80" fmla="*/ 45 w 191"/>
                    <a:gd name="T81" fmla="*/ 195 h 195"/>
                    <a:gd name="T82" fmla="*/ 69 w 191"/>
                    <a:gd name="T83" fmla="*/ 171 h 195"/>
                    <a:gd name="T84" fmla="*/ 69 w 191"/>
                    <a:gd name="T85" fmla="*/ 195 h 195"/>
                    <a:gd name="T86" fmla="*/ 94 w 191"/>
                    <a:gd name="T87" fmla="*/ 195 h 195"/>
                    <a:gd name="T88" fmla="*/ 94 w 191"/>
                    <a:gd name="T89" fmla="*/ 171 h 195"/>
                    <a:gd name="T90" fmla="*/ 118 w 191"/>
                    <a:gd name="T91" fmla="*/ 171 h 195"/>
                    <a:gd name="T92" fmla="*/ 118 w 191"/>
                    <a:gd name="T93" fmla="*/ 195 h 195"/>
                    <a:gd name="T94" fmla="*/ 146 w 191"/>
                    <a:gd name="T95" fmla="*/ 171 h 195"/>
                    <a:gd name="T96" fmla="*/ 146 w 191"/>
                    <a:gd name="T97" fmla="*/ 1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1" h="195">
                      <a:moveTo>
                        <a:pt x="153" y="171"/>
                      </a:moveTo>
                      <a:cubicBezTo>
                        <a:pt x="35" y="171"/>
                        <a:pt x="35" y="171"/>
                        <a:pt x="35" y="171"/>
                      </a:cubicBezTo>
                      <a:cubicBezTo>
                        <a:pt x="28" y="171"/>
                        <a:pt x="21" y="163"/>
                        <a:pt x="21" y="156"/>
                      </a:cubicBezTo>
                      <a:cubicBezTo>
                        <a:pt x="21" y="35"/>
                        <a:pt x="21" y="35"/>
                        <a:pt x="21" y="35"/>
                      </a:cubicBezTo>
                      <a:cubicBezTo>
                        <a:pt x="21" y="26"/>
                        <a:pt x="28" y="20"/>
                        <a:pt x="35" y="20"/>
                      </a:cubicBezTo>
                      <a:cubicBezTo>
                        <a:pt x="153" y="20"/>
                        <a:pt x="153" y="20"/>
                        <a:pt x="153" y="20"/>
                      </a:cubicBezTo>
                      <a:cubicBezTo>
                        <a:pt x="162" y="20"/>
                        <a:pt x="167" y="26"/>
                        <a:pt x="167" y="35"/>
                      </a:cubicBezTo>
                      <a:cubicBezTo>
                        <a:pt x="167" y="156"/>
                        <a:pt x="167" y="156"/>
                        <a:pt x="167" y="156"/>
                      </a:cubicBezTo>
                      <a:cubicBezTo>
                        <a:pt x="167" y="163"/>
                        <a:pt x="162" y="171"/>
                        <a:pt x="153" y="171"/>
                      </a:cubicBezTo>
                      <a:close/>
                      <a:moveTo>
                        <a:pt x="45" y="20"/>
                      </a:moveTo>
                      <a:cubicBezTo>
                        <a:pt x="45" y="0"/>
                        <a:pt x="45" y="0"/>
                        <a:pt x="45" y="0"/>
                      </a:cubicBezTo>
                      <a:moveTo>
                        <a:pt x="69" y="20"/>
                      </a:moveTo>
                      <a:cubicBezTo>
                        <a:pt x="69" y="0"/>
                        <a:pt x="69" y="0"/>
                        <a:pt x="69" y="0"/>
                      </a:cubicBezTo>
                      <a:moveTo>
                        <a:pt x="94" y="0"/>
                      </a:moveTo>
                      <a:cubicBezTo>
                        <a:pt x="94" y="20"/>
                        <a:pt x="94" y="20"/>
                        <a:pt x="94" y="20"/>
                      </a:cubicBezTo>
                      <a:moveTo>
                        <a:pt x="118" y="0"/>
                      </a:moveTo>
                      <a:cubicBezTo>
                        <a:pt x="118" y="20"/>
                        <a:pt x="118" y="20"/>
                        <a:pt x="118" y="20"/>
                      </a:cubicBezTo>
                      <a:moveTo>
                        <a:pt x="146" y="0"/>
                      </a:moveTo>
                      <a:cubicBezTo>
                        <a:pt x="146" y="20"/>
                        <a:pt x="146" y="20"/>
                        <a:pt x="146" y="20"/>
                      </a:cubicBezTo>
                      <a:moveTo>
                        <a:pt x="191" y="45"/>
                      </a:moveTo>
                      <a:cubicBezTo>
                        <a:pt x="167" y="45"/>
                        <a:pt x="167" y="45"/>
                        <a:pt x="167" y="45"/>
                      </a:cubicBezTo>
                      <a:moveTo>
                        <a:pt x="191" y="69"/>
                      </a:moveTo>
                      <a:cubicBezTo>
                        <a:pt x="167" y="69"/>
                        <a:pt x="167" y="69"/>
                        <a:pt x="167" y="69"/>
                      </a:cubicBezTo>
                      <a:moveTo>
                        <a:pt x="191" y="93"/>
                      </a:moveTo>
                      <a:cubicBezTo>
                        <a:pt x="167" y="93"/>
                        <a:pt x="167" y="93"/>
                        <a:pt x="167" y="93"/>
                      </a:cubicBezTo>
                      <a:moveTo>
                        <a:pt x="191" y="122"/>
                      </a:moveTo>
                      <a:cubicBezTo>
                        <a:pt x="167" y="122"/>
                        <a:pt x="167" y="122"/>
                        <a:pt x="167" y="122"/>
                      </a:cubicBezTo>
                      <a:moveTo>
                        <a:pt x="191" y="146"/>
                      </a:moveTo>
                      <a:cubicBezTo>
                        <a:pt x="167" y="146"/>
                        <a:pt x="167" y="146"/>
                        <a:pt x="167" y="146"/>
                      </a:cubicBezTo>
                      <a:moveTo>
                        <a:pt x="21" y="45"/>
                      </a:moveTo>
                      <a:cubicBezTo>
                        <a:pt x="0" y="45"/>
                        <a:pt x="0" y="45"/>
                        <a:pt x="0" y="45"/>
                      </a:cubicBezTo>
                      <a:moveTo>
                        <a:pt x="21" y="69"/>
                      </a:moveTo>
                      <a:cubicBezTo>
                        <a:pt x="0" y="69"/>
                        <a:pt x="0" y="69"/>
                        <a:pt x="0" y="69"/>
                      </a:cubicBezTo>
                      <a:moveTo>
                        <a:pt x="21" y="93"/>
                      </a:moveTo>
                      <a:cubicBezTo>
                        <a:pt x="0" y="93"/>
                        <a:pt x="0" y="93"/>
                        <a:pt x="0" y="93"/>
                      </a:cubicBezTo>
                      <a:moveTo>
                        <a:pt x="21" y="122"/>
                      </a:moveTo>
                      <a:cubicBezTo>
                        <a:pt x="0" y="122"/>
                        <a:pt x="0" y="122"/>
                        <a:pt x="0" y="122"/>
                      </a:cubicBezTo>
                      <a:moveTo>
                        <a:pt x="21" y="146"/>
                      </a:moveTo>
                      <a:cubicBezTo>
                        <a:pt x="0" y="146"/>
                        <a:pt x="0" y="146"/>
                        <a:pt x="0" y="146"/>
                      </a:cubicBezTo>
                      <a:moveTo>
                        <a:pt x="45" y="171"/>
                      </a:moveTo>
                      <a:cubicBezTo>
                        <a:pt x="45" y="195"/>
                        <a:pt x="45" y="195"/>
                        <a:pt x="45" y="195"/>
                      </a:cubicBezTo>
                      <a:moveTo>
                        <a:pt x="69" y="171"/>
                      </a:moveTo>
                      <a:cubicBezTo>
                        <a:pt x="69" y="195"/>
                        <a:pt x="69" y="195"/>
                        <a:pt x="69" y="195"/>
                      </a:cubicBezTo>
                      <a:moveTo>
                        <a:pt x="94" y="195"/>
                      </a:moveTo>
                      <a:cubicBezTo>
                        <a:pt x="94" y="171"/>
                        <a:pt x="94" y="171"/>
                        <a:pt x="94" y="171"/>
                      </a:cubicBezTo>
                      <a:moveTo>
                        <a:pt x="118" y="171"/>
                      </a:moveTo>
                      <a:cubicBezTo>
                        <a:pt x="118" y="195"/>
                        <a:pt x="118" y="195"/>
                        <a:pt x="118" y="195"/>
                      </a:cubicBezTo>
                      <a:moveTo>
                        <a:pt x="146" y="171"/>
                      </a:moveTo>
                      <a:cubicBezTo>
                        <a:pt x="146" y="195"/>
                        <a:pt x="146" y="195"/>
                        <a:pt x="146" y="195"/>
                      </a:cubicBezTo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882" kern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6B29CC-13CC-46A7-807F-AC941FA75EE9}"/>
                </a:ext>
              </a:extLst>
            </p:cNvPr>
            <p:cNvGrpSpPr/>
            <p:nvPr/>
          </p:nvGrpSpPr>
          <p:grpSpPr>
            <a:xfrm>
              <a:off x="8032380" y="5083537"/>
              <a:ext cx="426350" cy="425094"/>
              <a:chOff x="4412323" y="5524629"/>
              <a:chExt cx="523664" cy="523664"/>
            </a:xfrm>
            <a:solidFill>
              <a:schemeClr val="bg2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F68C018-3F58-4FB0-9750-2E019BB02DD3}"/>
                  </a:ext>
                </a:extLst>
              </p:cNvPr>
              <p:cNvSpPr/>
              <p:nvPr/>
            </p:nvSpPr>
            <p:spPr bwMode="auto">
              <a:xfrm rot="2040000">
                <a:off x="4412323" y="5524629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476C6EB7-D5A7-49C1-B865-1164E3E76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2311" y="5638101"/>
                <a:ext cx="303690" cy="296722"/>
              </a:xfrm>
              <a:custGeom>
                <a:avLst/>
                <a:gdLst>
                  <a:gd name="T0" fmla="*/ 3549 w 3875"/>
                  <a:gd name="T1" fmla="*/ 2212 h 3788"/>
                  <a:gd name="T2" fmla="*/ 3875 w 3875"/>
                  <a:gd name="T3" fmla="*/ 2538 h 3788"/>
                  <a:gd name="T4" fmla="*/ 3875 w 3875"/>
                  <a:gd name="T5" fmla="*/ 2913 h 3788"/>
                  <a:gd name="T6" fmla="*/ 3195 w 3875"/>
                  <a:gd name="T7" fmla="*/ 2218 h 3788"/>
                  <a:gd name="T8" fmla="*/ 2875 w 3875"/>
                  <a:gd name="T9" fmla="*/ 2538 h 3788"/>
                  <a:gd name="T10" fmla="*/ 2875 w 3875"/>
                  <a:gd name="T11" fmla="*/ 2913 h 3788"/>
                  <a:gd name="T12" fmla="*/ 1000 w 3875"/>
                  <a:gd name="T13" fmla="*/ 1413 h 3788"/>
                  <a:gd name="T14" fmla="*/ 375 w 3875"/>
                  <a:gd name="T15" fmla="*/ 2038 h 3788"/>
                  <a:gd name="T16" fmla="*/ 375 w 3875"/>
                  <a:gd name="T17" fmla="*/ 3788 h 3788"/>
                  <a:gd name="T18" fmla="*/ 1625 w 3875"/>
                  <a:gd name="T19" fmla="*/ 3788 h 3788"/>
                  <a:gd name="T20" fmla="*/ 1625 w 3875"/>
                  <a:gd name="T21" fmla="*/ 2038 h 3788"/>
                  <a:gd name="T22" fmla="*/ 1000 w 3875"/>
                  <a:gd name="T23" fmla="*/ 1413 h 3788"/>
                  <a:gd name="T24" fmla="*/ 0 w 3875"/>
                  <a:gd name="T25" fmla="*/ 3788 h 3788"/>
                  <a:gd name="T26" fmla="*/ 2000 w 3875"/>
                  <a:gd name="T27" fmla="*/ 3788 h 3788"/>
                  <a:gd name="T28" fmla="*/ 1000 w 3875"/>
                  <a:gd name="T29" fmla="*/ 2038 h 3788"/>
                  <a:gd name="T30" fmla="*/ 875 w 3875"/>
                  <a:gd name="T31" fmla="*/ 2163 h 3788"/>
                  <a:gd name="T32" fmla="*/ 1000 w 3875"/>
                  <a:gd name="T33" fmla="*/ 2288 h 3788"/>
                  <a:gd name="T34" fmla="*/ 1125 w 3875"/>
                  <a:gd name="T35" fmla="*/ 2163 h 3788"/>
                  <a:gd name="T36" fmla="*/ 1000 w 3875"/>
                  <a:gd name="T37" fmla="*/ 2038 h 3788"/>
                  <a:gd name="T38" fmla="*/ 3054 w 3875"/>
                  <a:gd name="T39" fmla="*/ 1920 h 3788"/>
                  <a:gd name="T40" fmla="*/ 3518 w 3875"/>
                  <a:gd name="T41" fmla="*/ 1722 h 3788"/>
                  <a:gd name="T42" fmla="*/ 1604 w 3875"/>
                  <a:gd name="T43" fmla="*/ 1875 h 3788"/>
                  <a:gd name="T44" fmla="*/ 2769 w 3875"/>
                  <a:gd name="T45" fmla="*/ 674 h 3788"/>
                  <a:gd name="T46" fmla="*/ 2761 w 3875"/>
                  <a:gd name="T47" fmla="*/ 144 h 3788"/>
                  <a:gd name="T48" fmla="*/ 2231 w 3875"/>
                  <a:gd name="T49" fmla="*/ 152 h 3788"/>
                  <a:gd name="T50" fmla="*/ 1007 w 3875"/>
                  <a:gd name="T51" fmla="*/ 1413 h 3788"/>
                  <a:gd name="T52" fmla="*/ 3141 w 3875"/>
                  <a:gd name="T53" fmla="*/ 2139 h 3788"/>
                  <a:gd name="T54" fmla="*/ 3508 w 3875"/>
                  <a:gd name="T55" fmla="*/ 2246 h 3788"/>
                  <a:gd name="T56" fmla="*/ 3592 w 3875"/>
                  <a:gd name="T57" fmla="*/ 1924 h 3788"/>
                  <a:gd name="T58" fmla="*/ 2846 w 3875"/>
                  <a:gd name="T59" fmla="*/ 268 h 3788"/>
                  <a:gd name="T60" fmla="*/ 3141 w 3875"/>
                  <a:gd name="T61" fmla="*/ 2139 h 3788"/>
                  <a:gd name="T62" fmla="*/ 2575 w 3875"/>
                  <a:gd name="T63" fmla="*/ 874 h 3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75" h="3788">
                    <a:moveTo>
                      <a:pt x="3549" y="2212"/>
                    </a:moveTo>
                    <a:cubicBezTo>
                      <a:pt x="3875" y="2538"/>
                      <a:pt x="3875" y="2538"/>
                      <a:pt x="3875" y="2538"/>
                    </a:cubicBezTo>
                    <a:cubicBezTo>
                      <a:pt x="3875" y="2913"/>
                      <a:pt x="3875" y="2913"/>
                      <a:pt x="3875" y="2913"/>
                    </a:cubicBezTo>
                    <a:moveTo>
                      <a:pt x="3195" y="2218"/>
                    </a:moveTo>
                    <a:cubicBezTo>
                      <a:pt x="2875" y="2538"/>
                      <a:pt x="2875" y="2538"/>
                      <a:pt x="2875" y="2538"/>
                    </a:cubicBezTo>
                    <a:cubicBezTo>
                      <a:pt x="2875" y="2913"/>
                      <a:pt x="2875" y="2913"/>
                      <a:pt x="2875" y="2913"/>
                    </a:cubicBezTo>
                    <a:moveTo>
                      <a:pt x="1000" y="1413"/>
                    </a:moveTo>
                    <a:cubicBezTo>
                      <a:pt x="655" y="1413"/>
                      <a:pt x="375" y="1693"/>
                      <a:pt x="375" y="2038"/>
                    </a:cubicBezTo>
                    <a:cubicBezTo>
                      <a:pt x="375" y="3788"/>
                      <a:pt x="375" y="3788"/>
                      <a:pt x="375" y="3788"/>
                    </a:cubicBezTo>
                    <a:cubicBezTo>
                      <a:pt x="1625" y="3788"/>
                      <a:pt x="1625" y="3788"/>
                      <a:pt x="1625" y="3788"/>
                    </a:cubicBezTo>
                    <a:cubicBezTo>
                      <a:pt x="1625" y="2038"/>
                      <a:pt x="1625" y="2038"/>
                      <a:pt x="1625" y="2038"/>
                    </a:cubicBezTo>
                    <a:cubicBezTo>
                      <a:pt x="1625" y="1693"/>
                      <a:pt x="1345" y="1413"/>
                      <a:pt x="1000" y="1413"/>
                    </a:cubicBezTo>
                    <a:close/>
                    <a:moveTo>
                      <a:pt x="0" y="3788"/>
                    </a:moveTo>
                    <a:cubicBezTo>
                      <a:pt x="2000" y="3788"/>
                      <a:pt x="2000" y="3788"/>
                      <a:pt x="2000" y="3788"/>
                    </a:cubicBezTo>
                    <a:moveTo>
                      <a:pt x="1000" y="2038"/>
                    </a:moveTo>
                    <a:cubicBezTo>
                      <a:pt x="931" y="2038"/>
                      <a:pt x="875" y="2094"/>
                      <a:pt x="875" y="2163"/>
                    </a:cubicBezTo>
                    <a:cubicBezTo>
                      <a:pt x="875" y="2232"/>
                      <a:pt x="931" y="2288"/>
                      <a:pt x="1000" y="2288"/>
                    </a:cubicBezTo>
                    <a:cubicBezTo>
                      <a:pt x="1069" y="2288"/>
                      <a:pt x="1125" y="2232"/>
                      <a:pt x="1125" y="2163"/>
                    </a:cubicBezTo>
                    <a:cubicBezTo>
                      <a:pt x="1125" y="2094"/>
                      <a:pt x="1069" y="2038"/>
                      <a:pt x="1000" y="2038"/>
                    </a:cubicBezTo>
                    <a:close/>
                    <a:moveTo>
                      <a:pt x="3054" y="1920"/>
                    </a:moveTo>
                    <a:cubicBezTo>
                      <a:pt x="3518" y="1722"/>
                      <a:pt x="3518" y="1722"/>
                      <a:pt x="3518" y="1722"/>
                    </a:cubicBezTo>
                    <a:moveTo>
                      <a:pt x="1604" y="1875"/>
                    </a:moveTo>
                    <a:cubicBezTo>
                      <a:pt x="2769" y="674"/>
                      <a:pt x="2769" y="674"/>
                      <a:pt x="2769" y="674"/>
                    </a:cubicBezTo>
                    <a:cubicBezTo>
                      <a:pt x="2913" y="526"/>
                      <a:pt x="2910" y="288"/>
                      <a:pt x="2761" y="144"/>
                    </a:cubicBezTo>
                    <a:cubicBezTo>
                      <a:pt x="2613" y="0"/>
                      <a:pt x="2375" y="3"/>
                      <a:pt x="2231" y="152"/>
                    </a:cubicBezTo>
                    <a:cubicBezTo>
                      <a:pt x="1007" y="1413"/>
                      <a:pt x="1007" y="1413"/>
                      <a:pt x="1007" y="1413"/>
                    </a:cubicBezTo>
                    <a:moveTo>
                      <a:pt x="3141" y="2139"/>
                    </a:moveTo>
                    <a:cubicBezTo>
                      <a:pt x="3202" y="2278"/>
                      <a:pt x="3375" y="2333"/>
                      <a:pt x="3508" y="2246"/>
                    </a:cubicBezTo>
                    <a:cubicBezTo>
                      <a:pt x="3612" y="2178"/>
                      <a:pt x="3643" y="2038"/>
                      <a:pt x="3592" y="1924"/>
                    </a:cubicBezTo>
                    <a:cubicBezTo>
                      <a:pt x="2846" y="268"/>
                      <a:pt x="2846" y="268"/>
                      <a:pt x="2846" y="268"/>
                    </a:cubicBezTo>
                    <a:moveTo>
                      <a:pt x="3141" y="2139"/>
                    </a:moveTo>
                    <a:cubicBezTo>
                      <a:pt x="2575" y="874"/>
                      <a:pt x="2575" y="874"/>
                      <a:pt x="2575" y="874"/>
                    </a:cubicBezTo>
                  </a:path>
                </a:pathLst>
              </a:custGeom>
              <a:grpFill/>
              <a:ln w="15875" cap="flat" cmpd="sng" algn="ctr">
                <a:solidFill>
                  <a:schemeClr val="tx1"/>
                </a:solidFill>
                <a:prstDash val="solid"/>
                <a:headEnd type="none"/>
                <a:tailEnd type="none"/>
              </a:ln>
              <a:effec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B3681F-5EEF-457D-B593-D934A9A1912D}"/>
                </a:ext>
              </a:extLst>
            </p:cNvPr>
            <p:cNvGrpSpPr/>
            <p:nvPr/>
          </p:nvGrpSpPr>
          <p:grpSpPr>
            <a:xfrm>
              <a:off x="11131083" y="4510919"/>
              <a:ext cx="426350" cy="425094"/>
              <a:chOff x="8218306" y="4819232"/>
              <a:chExt cx="523664" cy="523664"/>
            </a:xfrm>
            <a:solidFill>
              <a:schemeClr val="bg2"/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E7FAD99-DD3B-4E32-BD4A-F57B4066A093}"/>
                  </a:ext>
                </a:extLst>
              </p:cNvPr>
              <p:cNvSpPr/>
              <p:nvPr/>
            </p:nvSpPr>
            <p:spPr bwMode="auto">
              <a:xfrm rot="18300000" flipH="1">
                <a:off x="8218306" y="4819232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speedometer_2">
                <a:extLst>
                  <a:ext uri="{FF2B5EF4-FFF2-40B4-BE49-F238E27FC236}">
                    <a16:creationId xmlns:a16="http://schemas.microsoft.com/office/drawing/2014/main" id="{EFE0AE11-DB19-48DB-86A4-25ED2C10B8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333024" y="4933950"/>
                <a:ext cx="294228" cy="294228"/>
              </a:xfrm>
              <a:custGeom>
                <a:avLst/>
                <a:gdLst>
                  <a:gd name="T0" fmla="*/ 155 w 281"/>
                  <a:gd name="T1" fmla="*/ 155 h 281"/>
                  <a:gd name="T2" fmla="*/ 126 w 281"/>
                  <a:gd name="T3" fmla="*/ 155 h 281"/>
                  <a:gd name="T4" fmla="*/ 126 w 281"/>
                  <a:gd name="T5" fmla="*/ 126 h 281"/>
                  <a:gd name="T6" fmla="*/ 155 w 281"/>
                  <a:gd name="T7" fmla="*/ 126 h 281"/>
                  <a:gd name="T8" fmla="*/ 155 w 281"/>
                  <a:gd name="T9" fmla="*/ 155 h 281"/>
                  <a:gd name="T10" fmla="*/ 140 w 281"/>
                  <a:gd name="T11" fmla="*/ 0 h 281"/>
                  <a:gd name="T12" fmla="*/ 0 w 281"/>
                  <a:gd name="T13" fmla="*/ 141 h 281"/>
                  <a:gd name="T14" fmla="*/ 140 w 281"/>
                  <a:gd name="T15" fmla="*/ 281 h 281"/>
                  <a:gd name="T16" fmla="*/ 281 w 281"/>
                  <a:gd name="T17" fmla="*/ 141 h 281"/>
                  <a:gd name="T18" fmla="*/ 140 w 281"/>
                  <a:gd name="T19" fmla="*/ 0 h 281"/>
                  <a:gd name="T20" fmla="*/ 214 w 281"/>
                  <a:gd name="T21" fmla="*/ 210 h 281"/>
                  <a:gd name="T22" fmla="*/ 241 w 281"/>
                  <a:gd name="T23" fmla="*/ 141 h 281"/>
                  <a:gd name="T24" fmla="*/ 235 w 281"/>
                  <a:gd name="T25" fmla="*/ 105 h 281"/>
                  <a:gd name="T26" fmla="*/ 174 w 281"/>
                  <a:gd name="T27" fmla="*/ 45 h 281"/>
                  <a:gd name="T28" fmla="*/ 140 w 281"/>
                  <a:gd name="T29" fmla="*/ 40 h 281"/>
                  <a:gd name="T30" fmla="*/ 40 w 281"/>
                  <a:gd name="T31" fmla="*/ 141 h 281"/>
                  <a:gd name="T32" fmla="*/ 67 w 281"/>
                  <a:gd name="T33" fmla="*/ 210 h 281"/>
                  <a:gd name="T34" fmla="*/ 212 w 281"/>
                  <a:gd name="T35" fmla="*/ 69 h 281"/>
                  <a:gd name="T36" fmla="*/ 157 w 281"/>
                  <a:gd name="T37" fmla="*/ 124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1" h="281">
                    <a:moveTo>
                      <a:pt x="155" y="155"/>
                    </a:moveTo>
                    <a:cubicBezTo>
                      <a:pt x="147" y="164"/>
                      <a:pt x="134" y="164"/>
                      <a:pt x="126" y="155"/>
                    </a:cubicBezTo>
                    <a:cubicBezTo>
                      <a:pt x="117" y="147"/>
                      <a:pt x="117" y="134"/>
                      <a:pt x="126" y="126"/>
                    </a:cubicBezTo>
                    <a:cubicBezTo>
                      <a:pt x="134" y="118"/>
                      <a:pt x="147" y="117"/>
                      <a:pt x="155" y="126"/>
                    </a:cubicBezTo>
                    <a:cubicBezTo>
                      <a:pt x="164" y="134"/>
                      <a:pt x="164" y="147"/>
                      <a:pt x="155" y="155"/>
                    </a:cubicBezTo>
                    <a:close/>
                    <a:moveTo>
                      <a:pt x="140" y="0"/>
                    </a:moveTo>
                    <a:cubicBezTo>
                      <a:pt x="63" y="0"/>
                      <a:pt x="0" y="63"/>
                      <a:pt x="0" y="141"/>
                    </a:cubicBezTo>
                    <a:cubicBezTo>
                      <a:pt x="0" y="218"/>
                      <a:pt x="63" y="281"/>
                      <a:pt x="140" y="281"/>
                    </a:cubicBezTo>
                    <a:cubicBezTo>
                      <a:pt x="218" y="281"/>
                      <a:pt x="281" y="218"/>
                      <a:pt x="281" y="141"/>
                    </a:cubicBezTo>
                    <a:cubicBezTo>
                      <a:pt x="281" y="63"/>
                      <a:pt x="218" y="0"/>
                      <a:pt x="140" y="0"/>
                    </a:cubicBezTo>
                    <a:close/>
                    <a:moveTo>
                      <a:pt x="214" y="210"/>
                    </a:moveTo>
                    <a:cubicBezTo>
                      <a:pt x="231" y="192"/>
                      <a:pt x="241" y="168"/>
                      <a:pt x="241" y="141"/>
                    </a:cubicBezTo>
                    <a:cubicBezTo>
                      <a:pt x="241" y="128"/>
                      <a:pt x="239" y="116"/>
                      <a:pt x="235" y="105"/>
                    </a:cubicBezTo>
                    <a:moveTo>
                      <a:pt x="174" y="45"/>
                    </a:moveTo>
                    <a:cubicBezTo>
                      <a:pt x="163" y="42"/>
                      <a:pt x="152" y="40"/>
                      <a:pt x="140" y="40"/>
                    </a:cubicBezTo>
                    <a:cubicBezTo>
                      <a:pt x="85" y="40"/>
                      <a:pt x="40" y="85"/>
                      <a:pt x="40" y="141"/>
                    </a:cubicBezTo>
                    <a:cubicBezTo>
                      <a:pt x="40" y="168"/>
                      <a:pt x="50" y="192"/>
                      <a:pt x="67" y="210"/>
                    </a:cubicBezTo>
                    <a:moveTo>
                      <a:pt x="212" y="69"/>
                    </a:moveTo>
                    <a:cubicBezTo>
                      <a:pt x="157" y="124"/>
                      <a:pt x="157" y="124"/>
                      <a:pt x="157" y="124"/>
                    </a:cubicBezTo>
                  </a:path>
                </a:pathLst>
              </a:custGeom>
              <a:grp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4369CA-BEFB-469C-AD38-AA1D1C9302F3}"/>
                </a:ext>
              </a:extLst>
            </p:cNvPr>
            <p:cNvGrpSpPr/>
            <p:nvPr/>
          </p:nvGrpSpPr>
          <p:grpSpPr>
            <a:xfrm>
              <a:off x="10513939" y="5105131"/>
              <a:ext cx="426350" cy="425094"/>
              <a:chOff x="7460301" y="5551229"/>
              <a:chExt cx="523664" cy="523664"/>
            </a:xfrm>
            <a:solidFill>
              <a:schemeClr val="bg2"/>
            </a:solidFill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DEA2EE-83C4-4E5C-AEA9-17FDB4048753}"/>
                  </a:ext>
                </a:extLst>
              </p:cNvPr>
              <p:cNvSpPr/>
              <p:nvPr/>
            </p:nvSpPr>
            <p:spPr bwMode="auto">
              <a:xfrm rot="19620000" flipH="1">
                <a:off x="7460301" y="5551229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document_6">
                <a:extLst>
                  <a:ext uri="{FF2B5EF4-FFF2-40B4-BE49-F238E27FC236}">
                    <a16:creationId xmlns:a16="http://schemas.microsoft.com/office/drawing/2014/main" id="{DB340C0F-E07A-4378-BAA9-2ABF92620B4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609395" y="5672138"/>
                <a:ext cx="225476" cy="281846"/>
              </a:xfrm>
              <a:custGeom>
                <a:avLst/>
                <a:gdLst>
                  <a:gd name="T0" fmla="*/ 99 w 265"/>
                  <a:gd name="T1" fmla="*/ 332 h 332"/>
                  <a:gd name="T2" fmla="*/ 0 w 265"/>
                  <a:gd name="T3" fmla="*/ 332 h 332"/>
                  <a:gd name="T4" fmla="*/ 0 w 265"/>
                  <a:gd name="T5" fmla="*/ 49 h 332"/>
                  <a:gd name="T6" fmla="*/ 49 w 265"/>
                  <a:gd name="T7" fmla="*/ 0 h 332"/>
                  <a:gd name="T8" fmla="*/ 241 w 265"/>
                  <a:gd name="T9" fmla="*/ 0 h 332"/>
                  <a:gd name="T10" fmla="*/ 241 w 265"/>
                  <a:gd name="T11" fmla="*/ 127 h 332"/>
                  <a:gd name="T12" fmla="*/ 265 w 265"/>
                  <a:gd name="T13" fmla="*/ 219 h 332"/>
                  <a:gd name="T14" fmla="*/ 132 w 265"/>
                  <a:gd name="T15" fmla="*/ 219 h 332"/>
                  <a:gd name="T16" fmla="*/ 132 w 265"/>
                  <a:gd name="T17" fmla="*/ 332 h 332"/>
                  <a:gd name="T18" fmla="*/ 265 w 265"/>
                  <a:gd name="T19" fmla="*/ 332 h 332"/>
                  <a:gd name="T20" fmla="*/ 265 w 265"/>
                  <a:gd name="T21" fmla="*/ 219 h 332"/>
                  <a:gd name="T22" fmla="*/ 245 w 265"/>
                  <a:gd name="T23" fmla="*/ 219 h 332"/>
                  <a:gd name="T24" fmla="*/ 245 w 265"/>
                  <a:gd name="T25" fmla="*/ 198 h 332"/>
                  <a:gd name="T26" fmla="*/ 201 w 265"/>
                  <a:gd name="T27" fmla="*/ 153 h 332"/>
                  <a:gd name="T28" fmla="*/ 157 w 265"/>
                  <a:gd name="T29" fmla="*/ 198 h 332"/>
                  <a:gd name="T30" fmla="*/ 157 w 265"/>
                  <a:gd name="T31" fmla="*/ 219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332">
                    <a:moveTo>
                      <a:pt x="99" y="332"/>
                    </a:moveTo>
                    <a:cubicBezTo>
                      <a:pt x="0" y="332"/>
                      <a:pt x="0" y="332"/>
                      <a:pt x="0" y="332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41" y="0"/>
                      <a:pt x="241" y="0"/>
                      <a:pt x="241" y="0"/>
                    </a:cubicBezTo>
                    <a:cubicBezTo>
                      <a:pt x="241" y="127"/>
                      <a:pt x="241" y="127"/>
                      <a:pt x="241" y="127"/>
                    </a:cubicBezTo>
                    <a:moveTo>
                      <a:pt x="265" y="219"/>
                    </a:moveTo>
                    <a:cubicBezTo>
                      <a:pt x="132" y="219"/>
                      <a:pt x="132" y="219"/>
                      <a:pt x="132" y="219"/>
                    </a:cubicBezTo>
                    <a:cubicBezTo>
                      <a:pt x="132" y="332"/>
                      <a:pt x="132" y="332"/>
                      <a:pt x="132" y="332"/>
                    </a:cubicBezTo>
                    <a:cubicBezTo>
                      <a:pt x="265" y="332"/>
                      <a:pt x="265" y="332"/>
                      <a:pt x="265" y="332"/>
                    </a:cubicBezTo>
                    <a:lnTo>
                      <a:pt x="265" y="219"/>
                    </a:lnTo>
                    <a:close/>
                    <a:moveTo>
                      <a:pt x="245" y="219"/>
                    </a:moveTo>
                    <a:cubicBezTo>
                      <a:pt x="245" y="198"/>
                      <a:pt x="245" y="198"/>
                      <a:pt x="245" y="198"/>
                    </a:cubicBezTo>
                    <a:cubicBezTo>
                      <a:pt x="245" y="173"/>
                      <a:pt x="226" y="153"/>
                      <a:pt x="201" y="153"/>
                    </a:cubicBezTo>
                    <a:cubicBezTo>
                      <a:pt x="177" y="153"/>
                      <a:pt x="157" y="173"/>
                      <a:pt x="157" y="198"/>
                    </a:cubicBezTo>
                    <a:cubicBezTo>
                      <a:pt x="157" y="219"/>
                      <a:pt x="157" y="219"/>
                      <a:pt x="157" y="219"/>
                    </a:cubicBezTo>
                  </a:path>
                </a:pathLst>
              </a:custGeom>
              <a:grp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96214">
                  <a:defRPr/>
                </a:pPr>
                <a:endParaRPr lang="en-US" sz="1765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8E99ED2-D8FD-4A3A-920E-84FD2081D8C8}"/>
                </a:ext>
              </a:extLst>
            </p:cNvPr>
            <p:cNvGrpSpPr/>
            <p:nvPr/>
          </p:nvGrpSpPr>
          <p:grpSpPr>
            <a:xfrm>
              <a:off x="11488524" y="3691277"/>
              <a:ext cx="426350" cy="425094"/>
              <a:chOff x="8657336" y="3809532"/>
              <a:chExt cx="523664" cy="523664"/>
            </a:xfrm>
            <a:solidFill>
              <a:schemeClr val="bg2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0F9D65C-908F-47EC-A4EF-6B8F45DA0F0B}"/>
                  </a:ext>
                </a:extLst>
              </p:cNvPr>
              <p:cNvSpPr/>
              <p:nvPr/>
            </p:nvSpPr>
            <p:spPr bwMode="auto">
              <a:xfrm rot="16920000" flipH="1">
                <a:off x="8657336" y="3809532"/>
                <a:ext cx="523664" cy="523664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285CCD0-3F04-4A9F-BB53-DF647BF1DC00}"/>
                  </a:ext>
                </a:extLst>
              </p:cNvPr>
              <p:cNvGrpSpPr/>
              <p:nvPr/>
            </p:nvGrpSpPr>
            <p:grpSpPr>
              <a:xfrm>
                <a:off x="8746154" y="3970338"/>
                <a:ext cx="346030" cy="202052"/>
                <a:chOff x="11030366" y="2382953"/>
                <a:chExt cx="397040" cy="231838"/>
              </a:xfrm>
              <a:grpFill/>
            </p:grpSpPr>
            <p:sp>
              <p:nvSpPr>
                <p:cNvPr id="45" name="Freeform 77">
                  <a:extLst>
                    <a:ext uri="{FF2B5EF4-FFF2-40B4-BE49-F238E27FC236}">
                      <a16:creationId xmlns:a16="http://schemas.microsoft.com/office/drawing/2014/main" id="{B8CB8D8E-77CF-48EE-8D15-8BAADCE62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30366" y="2382953"/>
                  <a:ext cx="397040" cy="231838"/>
                </a:xfrm>
                <a:custGeom>
                  <a:avLst/>
                  <a:gdLst>
                    <a:gd name="T0" fmla="*/ 308 w 395"/>
                    <a:gd name="T1" fmla="*/ 36 h 230"/>
                    <a:gd name="T2" fmla="*/ 270 w 395"/>
                    <a:gd name="T3" fmla="*/ 5 h 230"/>
                    <a:gd name="T4" fmla="*/ 234 w 395"/>
                    <a:gd name="T5" fmla="*/ 20 h 230"/>
                    <a:gd name="T6" fmla="*/ 200 w 395"/>
                    <a:gd name="T7" fmla="*/ 20 h 230"/>
                    <a:gd name="T8" fmla="*/ 196 w 395"/>
                    <a:gd name="T9" fmla="*/ 20 h 230"/>
                    <a:gd name="T10" fmla="*/ 161 w 395"/>
                    <a:gd name="T11" fmla="*/ 20 h 230"/>
                    <a:gd name="T12" fmla="*/ 126 w 395"/>
                    <a:gd name="T13" fmla="*/ 5 h 230"/>
                    <a:gd name="T14" fmla="*/ 87 w 395"/>
                    <a:gd name="T15" fmla="*/ 36 h 230"/>
                    <a:gd name="T16" fmla="*/ 48 w 395"/>
                    <a:gd name="T17" fmla="*/ 216 h 230"/>
                    <a:gd name="T18" fmla="*/ 75 w 395"/>
                    <a:gd name="T19" fmla="*/ 230 h 230"/>
                    <a:gd name="T20" fmla="*/ 113 w 395"/>
                    <a:gd name="T21" fmla="*/ 189 h 230"/>
                    <a:gd name="T22" fmla="*/ 162 w 395"/>
                    <a:gd name="T23" fmla="*/ 169 h 230"/>
                    <a:gd name="T24" fmla="*/ 233 w 395"/>
                    <a:gd name="T25" fmla="*/ 169 h 230"/>
                    <a:gd name="T26" fmla="*/ 283 w 395"/>
                    <a:gd name="T27" fmla="*/ 189 h 230"/>
                    <a:gd name="T28" fmla="*/ 320 w 395"/>
                    <a:gd name="T29" fmla="*/ 230 h 230"/>
                    <a:gd name="T30" fmla="*/ 347 w 395"/>
                    <a:gd name="T31" fmla="*/ 216 h 230"/>
                    <a:gd name="T32" fmla="*/ 308 w 395"/>
                    <a:gd name="T33" fmla="*/ 36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95" h="230">
                      <a:moveTo>
                        <a:pt x="308" y="36"/>
                      </a:moveTo>
                      <a:cubicBezTo>
                        <a:pt x="312" y="17"/>
                        <a:pt x="299" y="11"/>
                        <a:pt x="270" y="5"/>
                      </a:cubicBezTo>
                      <a:cubicBezTo>
                        <a:pt x="240" y="0"/>
                        <a:pt x="234" y="20"/>
                        <a:pt x="234" y="20"/>
                      </a:cubicBezTo>
                      <a:cubicBezTo>
                        <a:pt x="200" y="20"/>
                        <a:pt x="200" y="20"/>
                        <a:pt x="200" y="20"/>
                      </a:cubicBezTo>
                      <a:cubicBezTo>
                        <a:pt x="196" y="20"/>
                        <a:pt x="196" y="20"/>
                        <a:pt x="196" y="20"/>
                      </a:cubicBezTo>
                      <a:cubicBezTo>
                        <a:pt x="161" y="20"/>
                        <a:pt x="161" y="20"/>
                        <a:pt x="161" y="20"/>
                      </a:cubicBezTo>
                      <a:cubicBezTo>
                        <a:pt x="161" y="20"/>
                        <a:pt x="156" y="0"/>
                        <a:pt x="126" y="5"/>
                      </a:cubicBezTo>
                      <a:cubicBezTo>
                        <a:pt x="96" y="11"/>
                        <a:pt x="84" y="17"/>
                        <a:pt x="87" y="36"/>
                      </a:cubicBezTo>
                      <a:cubicBezTo>
                        <a:pt x="87" y="36"/>
                        <a:pt x="0" y="165"/>
                        <a:pt x="48" y="216"/>
                      </a:cubicBezTo>
                      <a:cubicBezTo>
                        <a:pt x="64" y="230"/>
                        <a:pt x="68" y="230"/>
                        <a:pt x="75" y="230"/>
                      </a:cubicBezTo>
                      <a:cubicBezTo>
                        <a:pt x="82" y="230"/>
                        <a:pt x="95" y="203"/>
                        <a:pt x="113" y="189"/>
                      </a:cubicBezTo>
                      <a:cubicBezTo>
                        <a:pt x="131" y="174"/>
                        <a:pt x="148" y="170"/>
                        <a:pt x="162" y="169"/>
                      </a:cubicBezTo>
                      <a:cubicBezTo>
                        <a:pt x="173" y="169"/>
                        <a:pt x="223" y="169"/>
                        <a:pt x="233" y="169"/>
                      </a:cubicBezTo>
                      <a:cubicBezTo>
                        <a:pt x="248" y="170"/>
                        <a:pt x="265" y="174"/>
                        <a:pt x="283" y="189"/>
                      </a:cubicBezTo>
                      <a:cubicBezTo>
                        <a:pt x="301" y="203"/>
                        <a:pt x="313" y="230"/>
                        <a:pt x="320" y="230"/>
                      </a:cubicBezTo>
                      <a:cubicBezTo>
                        <a:pt x="327" y="230"/>
                        <a:pt x="332" y="230"/>
                        <a:pt x="347" y="216"/>
                      </a:cubicBezTo>
                      <a:cubicBezTo>
                        <a:pt x="395" y="165"/>
                        <a:pt x="308" y="36"/>
                        <a:pt x="308" y="36"/>
                      </a:cubicBezTo>
                      <a:close/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78">
                  <a:extLst>
                    <a:ext uri="{FF2B5EF4-FFF2-40B4-BE49-F238E27FC236}">
                      <a16:creationId xmlns:a16="http://schemas.microsoft.com/office/drawing/2014/main" id="{A711EFD2-7075-42EB-BF92-EF65B8DA5F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9168" y="2439871"/>
                  <a:ext cx="19436" cy="20824"/>
                </a:xfrm>
                <a:custGeom>
                  <a:avLst/>
                  <a:gdLst>
                    <a:gd name="T0" fmla="*/ 9 w 20"/>
                    <a:gd name="T1" fmla="*/ 20 h 20"/>
                    <a:gd name="T2" fmla="*/ 0 w 20"/>
                    <a:gd name="T3" fmla="*/ 10 h 20"/>
                    <a:gd name="T4" fmla="*/ 10 w 20"/>
                    <a:gd name="T5" fmla="*/ 0 h 20"/>
                    <a:gd name="T6" fmla="*/ 20 w 20"/>
                    <a:gd name="T7" fmla="*/ 11 h 20"/>
                    <a:gd name="T8" fmla="*/ 9 w 20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9" y="20"/>
                      </a:moveTo>
                      <a:cubicBezTo>
                        <a:pt x="4" y="20"/>
                        <a:pt x="0" y="15"/>
                        <a:pt x="0" y="10"/>
                      </a:cubicBez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16" y="0"/>
                        <a:pt x="20" y="5"/>
                        <a:pt x="20" y="11"/>
                      </a:cubicBezTo>
                      <a:cubicBezTo>
                        <a:pt x="19" y="16"/>
                        <a:pt x="15" y="20"/>
                        <a:pt x="9" y="20"/>
                      </a:cubicBezTo>
                      <a:close/>
                    </a:path>
                  </a:pathLst>
                </a:custGeom>
                <a:grpFill/>
                <a:ln w="15875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96214">
                    <a:defRPr/>
                  </a:pPr>
                  <a:endParaRPr lang="en-US" sz="1765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712FAA1-DC94-48B2-9E9D-505168F524D9}"/>
                </a:ext>
              </a:extLst>
            </p:cNvPr>
            <p:cNvSpPr/>
            <p:nvPr/>
          </p:nvSpPr>
          <p:spPr bwMode="auto">
            <a:xfrm flipH="1">
              <a:off x="9287883" y="1401842"/>
              <a:ext cx="429624" cy="42835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34C7749-9833-45D9-8B03-262FDCA616A2}"/>
                </a:ext>
              </a:extLst>
            </p:cNvPr>
            <p:cNvSpPr/>
            <p:nvPr/>
          </p:nvSpPr>
          <p:spPr bwMode="auto">
            <a:xfrm rot="1320000">
              <a:off x="9972346" y="1534497"/>
              <a:ext cx="429624" cy="42835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2A5C839-D758-4D7E-8FD7-23DDF00C6A2F}"/>
                </a:ext>
              </a:extLst>
            </p:cNvPr>
            <p:cNvSpPr/>
            <p:nvPr/>
          </p:nvSpPr>
          <p:spPr bwMode="auto">
            <a:xfrm rot="20280000" flipH="1">
              <a:off x="8603421" y="1534497"/>
              <a:ext cx="429624" cy="428359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38842C8E-DB94-4DB5-9312-12E0AD395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8588" y="1661181"/>
              <a:ext cx="239288" cy="174994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solidFill>
              <a:schemeClr val="bg2"/>
            </a:solidFill>
            <a:ln w="15875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F93FDF1-2843-489A-84B4-6A9327C7B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62676" y="1522934"/>
              <a:ext cx="280040" cy="186176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solidFill>
              <a:schemeClr val="bg2"/>
            </a:solidFill>
            <a:ln w="15875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6724D204-9FC8-41FD-9FFB-B8B84F4B05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6374" y="1631301"/>
              <a:ext cx="141566" cy="234752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solidFill>
              <a:schemeClr val="bg2"/>
            </a:solidFill>
            <a:ln w="15875" cap="flat" cmpd="sng" algn="ctr">
              <a:solidFill>
                <a:schemeClr val="tx1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214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2" name="building_1" title="Icon of two tall rectangular buildings of different heights">
              <a:extLst>
                <a:ext uri="{FF2B5EF4-FFF2-40B4-BE49-F238E27FC236}">
                  <a16:creationId xmlns:a16="http://schemas.microsoft.com/office/drawing/2014/main" id="{E3AE2BD5-D5BD-4196-AE52-53688C330F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9590" y="2881488"/>
              <a:ext cx="985927" cy="987033"/>
            </a:xfrm>
            <a:custGeom>
              <a:avLst/>
              <a:gdLst>
                <a:gd name="T0" fmla="*/ 140 w 245"/>
                <a:gd name="T1" fmla="*/ 246 h 246"/>
                <a:gd name="T2" fmla="*/ 245 w 245"/>
                <a:gd name="T3" fmla="*/ 0 h 246"/>
                <a:gd name="T4" fmla="*/ 105 w 245"/>
                <a:gd name="T5" fmla="*/ 69 h 246"/>
                <a:gd name="T6" fmla="*/ 0 w 245"/>
                <a:gd name="T7" fmla="*/ 246 h 246"/>
                <a:gd name="T8" fmla="*/ 105 w 245"/>
                <a:gd name="T9" fmla="*/ 69 h 246"/>
                <a:gd name="T10" fmla="*/ 58 w 245"/>
                <a:gd name="T11" fmla="*/ 203 h 246"/>
                <a:gd name="T12" fmla="*/ 45 w 245"/>
                <a:gd name="T13" fmla="*/ 246 h 246"/>
                <a:gd name="T14" fmla="*/ 198 w 245"/>
                <a:gd name="T15" fmla="*/ 203 h 246"/>
                <a:gd name="T16" fmla="*/ 185 w 245"/>
                <a:gd name="T17" fmla="*/ 246 h 246"/>
                <a:gd name="T18" fmla="*/ 179 w 245"/>
                <a:gd name="T19" fmla="*/ 29 h 246"/>
                <a:gd name="T20" fmla="*/ 172 w 245"/>
                <a:gd name="T21" fmla="*/ 38 h 246"/>
                <a:gd name="T22" fmla="*/ 179 w 245"/>
                <a:gd name="T23" fmla="*/ 33 h 246"/>
                <a:gd name="T24" fmla="*/ 214 w 245"/>
                <a:gd name="T25" fmla="*/ 29 h 246"/>
                <a:gd name="T26" fmla="*/ 206 w 245"/>
                <a:gd name="T27" fmla="*/ 38 h 246"/>
                <a:gd name="T28" fmla="*/ 214 w 245"/>
                <a:gd name="T29" fmla="*/ 33 h 246"/>
                <a:gd name="T30" fmla="*/ 179 w 245"/>
                <a:gd name="T31" fmla="*/ 99 h 246"/>
                <a:gd name="T32" fmla="*/ 172 w 245"/>
                <a:gd name="T33" fmla="*/ 107 h 246"/>
                <a:gd name="T34" fmla="*/ 179 w 245"/>
                <a:gd name="T35" fmla="*/ 103 h 246"/>
                <a:gd name="T36" fmla="*/ 214 w 245"/>
                <a:gd name="T37" fmla="*/ 99 h 246"/>
                <a:gd name="T38" fmla="*/ 206 w 245"/>
                <a:gd name="T39" fmla="*/ 107 h 246"/>
                <a:gd name="T40" fmla="*/ 214 w 245"/>
                <a:gd name="T41" fmla="*/ 103 h 246"/>
                <a:gd name="T42" fmla="*/ 179 w 245"/>
                <a:gd name="T43" fmla="*/ 134 h 246"/>
                <a:gd name="T44" fmla="*/ 172 w 245"/>
                <a:gd name="T45" fmla="*/ 142 h 246"/>
                <a:gd name="T46" fmla="*/ 179 w 245"/>
                <a:gd name="T47" fmla="*/ 137 h 246"/>
                <a:gd name="T48" fmla="*/ 214 w 245"/>
                <a:gd name="T49" fmla="*/ 134 h 246"/>
                <a:gd name="T50" fmla="*/ 206 w 245"/>
                <a:gd name="T51" fmla="*/ 142 h 246"/>
                <a:gd name="T52" fmla="*/ 214 w 245"/>
                <a:gd name="T53" fmla="*/ 137 h 246"/>
                <a:gd name="T54" fmla="*/ 179 w 245"/>
                <a:gd name="T55" fmla="*/ 169 h 246"/>
                <a:gd name="T56" fmla="*/ 172 w 245"/>
                <a:gd name="T57" fmla="*/ 177 h 246"/>
                <a:gd name="T58" fmla="*/ 179 w 245"/>
                <a:gd name="T59" fmla="*/ 172 h 246"/>
                <a:gd name="T60" fmla="*/ 214 w 245"/>
                <a:gd name="T61" fmla="*/ 169 h 246"/>
                <a:gd name="T62" fmla="*/ 206 w 245"/>
                <a:gd name="T63" fmla="*/ 177 h 246"/>
                <a:gd name="T64" fmla="*/ 214 w 245"/>
                <a:gd name="T65" fmla="*/ 172 h 246"/>
                <a:gd name="T66" fmla="*/ 179 w 245"/>
                <a:gd name="T67" fmla="*/ 64 h 246"/>
                <a:gd name="T68" fmla="*/ 172 w 245"/>
                <a:gd name="T69" fmla="*/ 73 h 246"/>
                <a:gd name="T70" fmla="*/ 179 w 245"/>
                <a:gd name="T71" fmla="*/ 68 h 246"/>
                <a:gd name="T72" fmla="*/ 214 w 245"/>
                <a:gd name="T73" fmla="*/ 64 h 246"/>
                <a:gd name="T74" fmla="*/ 206 w 245"/>
                <a:gd name="T75" fmla="*/ 73 h 246"/>
                <a:gd name="T76" fmla="*/ 214 w 245"/>
                <a:gd name="T77" fmla="*/ 68 h 246"/>
                <a:gd name="T78" fmla="*/ 39 w 245"/>
                <a:gd name="T79" fmla="*/ 100 h 246"/>
                <a:gd name="T80" fmla="*/ 31 w 245"/>
                <a:gd name="T81" fmla="*/ 108 h 246"/>
                <a:gd name="T82" fmla="*/ 39 w 245"/>
                <a:gd name="T83" fmla="*/ 104 h 246"/>
                <a:gd name="T84" fmla="*/ 74 w 245"/>
                <a:gd name="T85" fmla="*/ 100 h 246"/>
                <a:gd name="T86" fmla="*/ 66 w 245"/>
                <a:gd name="T87" fmla="*/ 108 h 246"/>
                <a:gd name="T88" fmla="*/ 74 w 245"/>
                <a:gd name="T89" fmla="*/ 104 h 246"/>
                <a:gd name="T90" fmla="*/ 39 w 245"/>
                <a:gd name="T91" fmla="*/ 171 h 246"/>
                <a:gd name="T92" fmla="*/ 31 w 245"/>
                <a:gd name="T93" fmla="*/ 179 h 246"/>
                <a:gd name="T94" fmla="*/ 39 w 245"/>
                <a:gd name="T95" fmla="*/ 175 h 246"/>
                <a:gd name="T96" fmla="*/ 74 w 245"/>
                <a:gd name="T97" fmla="*/ 171 h 246"/>
                <a:gd name="T98" fmla="*/ 66 w 245"/>
                <a:gd name="T99" fmla="*/ 179 h 246"/>
                <a:gd name="T100" fmla="*/ 74 w 245"/>
                <a:gd name="T101" fmla="*/ 175 h 246"/>
                <a:gd name="T102" fmla="*/ 39 w 245"/>
                <a:gd name="T103" fmla="*/ 135 h 246"/>
                <a:gd name="T104" fmla="*/ 31 w 245"/>
                <a:gd name="T105" fmla="*/ 144 h 246"/>
                <a:gd name="T106" fmla="*/ 39 w 245"/>
                <a:gd name="T107" fmla="*/ 140 h 246"/>
                <a:gd name="T108" fmla="*/ 74 w 245"/>
                <a:gd name="T109" fmla="*/ 135 h 246"/>
                <a:gd name="T110" fmla="*/ 66 w 245"/>
                <a:gd name="T111" fmla="*/ 144 h 246"/>
                <a:gd name="T112" fmla="*/ 74 w 245"/>
                <a:gd name="T113" fmla="*/ 14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246">
                  <a:moveTo>
                    <a:pt x="245" y="246"/>
                  </a:moveTo>
                  <a:lnTo>
                    <a:pt x="140" y="246"/>
                  </a:lnTo>
                  <a:lnTo>
                    <a:pt x="140" y="0"/>
                  </a:lnTo>
                  <a:lnTo>
                    <a:pt x="245" y="0"/>
                  </a:lnTo>
                  <a:lnTo>
                    <a:pt x="245" y="246"/>
                  </a:lnTo>
                  <a:moveTo>
                    <a:pt x="105" y="69"/>
                  </a:moveTo>
                  <a:lnTo>
                    <a:pt x="0" y="69"/>
                  </a:lnTo>
                  <a:lnTo>
                    <a:pt x="0" y="246"/>
                  </a:lnTo>
                  <a:lnTo>
                    <a:pt x="105" y="246"/>
                  </a:lnTo>
                  <a:lnTo>
                    <a:pt x="105" y="69"/>
                  </a:lnTo>
                  <a:moveTo>
                    <a:pt x="58" y="246"/>
                  </a:moveTo>
                  <a:lnTo>
                    <a:pt x="58" y="203"/>
                  </a:lnTo>
                  <a:lnTo>
                    <a:pt x="45" y="203"/>
                  </a:lnTo>
                  <a:lnTo>
                    <a:pt x="45" y="246"/>
                  </a:lnTo>
                  <a:moveTo>
                    <a:pt x="198" y="246"/>
                  </a:moveTo>
                  <a:lnTo>
                    <a:pt x="198" y="203"/>
                  </a:lnTo>
                  <a:lnTo>
                    <a:pt x="185" y="203"/>
                  </a:lnTo>
                  <a:lnTo>
                    <a:pt x="185" y="246"/>
                  </a:lnTo>
                  <a:moveTo>
                    <a:pt x="179" y="33"/>
                  </a:moveTo>
                  <a:lnTo>
                    <a:pt x="179" y="29"/>
                  </a:lnTo>
                  <a:lnTo>
                    <a:pt x="172" y="29"/>
                  </a:lnTo>
                  <a:lnTo>
                    <a:pt x="172" y="38"/>
                  </a:lnTo>
                  <a:lnTo>
                    <a:pt x="179" y="38"/>
                  </a:lnTo>
                  <a:lnTo>
                    <a:pt x="179" y="33"/>
                  </a:lnTo>
                  <a:moveTo>
                    <a:pt x="214" y="33"/>
                  </a:moveTo>
                  <a:lnTo>
                    <a:pt x="214" y="29"/>
                  </a:lnTo>
                  <a:lnTo>
                    <a:pt x="206" y="29"/>
                  </a:lnTo>
                  <a:lnTo>
                    <a:pt x="206" y="38"/>
                  </a:lnTo>
                  <a:lnTo>
                    <a:pt x="214" y="38"/>
                  </a:lnTo>
                  <a:lnTo>
                    <a:pt x="214" y="33"/>
                  </a:lnTo>
                  <a:moveTo>
                    <a:pt x="179" y="103"/>
                  </a:moveTo>
                  <a:lnTo>
                    <a:pt x="179" y="99"/>
                  </a:lnTo>
                  <a:lnTo>
                    <a:pt x="172" y="99"/>
                  </a:lnTo>
                  <a:lnTo>
                    <a:pt x="172" y="107"/>
                  </a:lnTo>
                  <a:lnTo>
                    <a:pt x="179" y="107"/>
                  </a:lnTo>
                  <a:lnTo>
                    <a:pt x="179" y="103"/>
                  </a:lnTo>
                  <a:moveTo>
                    <a:pt x="214" y="103"/>
                  </a:moveTo>
                  <a:lnTo>
                    <a:pt x="214" y="99"/>
                  </a:lnTo>
                  <a:lnTo>
                    <a:pt x="206" y="99"/>
                  </a:lnTo>
                  <a:lnTo>
                    <a:pt x="206" y="107"/>
                  </a:lnTo>
                  <a:lnTo>
                    <a:pt x="214" y="107"/>
                  </a:lnTo>
                  <a:lnTo>
                    <a:pt x="214" y="103"/>
                  </a:lnTo>
                  <a:moveTo>
                    <a:pt x="179" y="137"/>
                  </a:moveTo>
                  <a:lnTo>
                    <a:pt x="179" y="134"/>
                  </a:lnTo>
                  <a:lnTo>
                    <a:pt x="172" y="134"/>
                  </a:lnTo>
                  <a:lnTo>
                    <a:pt x="172" y="142"/>
                  </a:lnTo>
                  <a:lnTo>
                    <a:pt x="179" y="142"/>
                  </a:lnTo>
                  <a:lnTo>
                    <a:pt x="179" y="137"/>
                  </a:lnTo>
                  <a:moveTo>
                    <a:pt x="214" y="137"/>
                  </a:moveTo>
                  <a:lnTo>
                    <a:pt x="214" y="134"/>
                  </a:lnTo>
                  <a:lnTo>
                    <a:pt x="206" y="134"/>
                  </a:lnTo>
                  <a:lnTo>
                    <a:pt x="206" y="142"/>
                  </a:lnTo>
                  <a:lnTo>
                    <a:pt x="214" y="142"/>
                  </a:lnTo>
                  <a:lnTo>
                    <a:pt x="214" y="137"/>
                  </a:lnTo>
                  <a:moveTo>
                    <a:pt x="179" y="172"/>
                  </a:moveTo>
                  <a:lnTo>
                    <a:pt x="179" y="169"/>
                  </a:lnTo>
                  <a:lnTo>
                    <a:pt x="172" y="169"/>
                  </a:lnTo>
                  <a:lnTo>
                    <a:pt x="172" y="177"/>
                  </a:lnTo>
                  <a:lnTo>
                    <a:pt x="179" y="177"/>
                  </a:lnTo>
                  <a:lnTo>
                    <a:pt x="179" y="172"/>
                  </a:lnTo>
                  <a:moveTo>
                    <a:pt x="214" y="172"/>
                  </a:moveTo>
                  <a:lnTo>
                    <a:pt x="214" y="169"/>
                  </a:lnTo>
                  <a:lnTo>
                    <a:pt x="206" y="169"/>
                  </a:lnTo>
                  <a:lnTo>
                    <a:pt x="206" y="177"/>
                  </a:lnTo>
                  <a:lnTo>
                    <a:pt x="214" y="177"/>
                  </a:lnTo>
                  <a:lnTo>
                    <a:pt x="214" y="172"/>
                  </a:lnTo>
                  <a:moveTo>
                    <a:pt x="179" y="68"/>
                  </a:moveTo>
                  <a:lnTo>
                    <a:pt x="179" y="64"/>
                  </a:lnTo>
                  <a:lnTo>
                    <a:pt x="172" y="64"/>
                  </a:lnTo>
                  <a:lnTo>
                    <a:pt x="172" y="73"/>
                  </a:lnTo>
                  <a:lnTo>
                    <a:pt x="179" y="73"/>
                  </a:lnTo>
                  <a:lnTo>
                    <a:pt x="179" y="68"/>
                  </a:lnTo>
                  <a:moveTo>
                    <a:pt x="214" y="68"/>
                  </a:moveTo>
                  <a:lnTo>
                    <a:pt x="214" y="64"/>
                  </a:lnTo>
                  <a:lnTo>
                    <a:pt x="206" y="64"/>
                  </a:lnTo>
                  <a:lnTo>
                    <a:pt x="206" y="73"/>
                  </a:lnTo>
                  <a:lnTo>
                    <a:pt x="214" y="73"/>
                  </a:lnTo>
                  <a:lnTo>
                    <a:pt x="214" y="68"/>
                  </a:lnTo>
                  <a:moveTo>
                    <a:pt x="39" y="104"/>
                  </a:moveTo>
                  <a:lnTo>
                    <a:pt x="39" y="100"/>
                  </a:lnTo>
                  <a:lnTo>
                    <a:pt x="31" y="100"/>
                  </a:lnTo>
                  <a:lnTo>
                    <a:pt x="31" y="108"/>
                  </a:lnTo>
                  <a:lnTo>
                    <a:pt x="39" y="108"/>
                  </a:lnTo>
                  <a:lnTo>
                    <a:pt x="39" y="104"/>
                  </a:lnTo>
                  <a:moveTo>
                    <a:pt x="74" y="104"/>
                  </a:moveTo>
                  <a:lnTo>
                    <a:pt x="74" y="100"/>
                  </a:lnTo>
                  <a:lnTo>
                    <a:pt x="66" y="100"/>
                  </a:lnTo>
                  <a:lnTo>
                    <a:pt x="66" y="108"/>
                  </a:lnTo>
                  <a:lnTo>
                    <a:pt x="74" y="108"/>
                  </a:lnTo>
                  <a:lnTo>
                    <a:pt x="74" y="104"/>
                  </a:lnTo>
                  <a:moveTo>
                    <a:pt x="39" y="175"/>
                  </a:moveTo>
                  <a:lnTo>
                    <a:pt x="39" y="171"/>
                  </a:lnTo>
                  <a:lnTo>
                    <a:pt x="31" y="171"/>
                  </a:lnTo>
                  <a:lnTo>
                    <a:pt x="31" y="179"/>
                  </a:lnTo>
                  <a:lnTo>
                    <a:pt x="39" y="179"/>
                  </a:lnTo>
                  <a:lnTo>
                    <a:pt x="39" y="175"/>
                  </a:lnTo>
                  <a:moveTo>
                    <a:pt x="74" y="175"/>
                  </a:moveTo>
                  <a:lnTo>
                    <a:pt x="74" y="171"/>
                  </a:lnTo>
                  <a:lnTo>
                    <a:pt x="66" y="171"/>
                  </a:lnTo>
                  <a:lnTo>
                    <a:pt x="66" y="179"/>
                  </a:lnTo>
                  <a:lnTo>
                    <a:pt x="74" y="179"/>
                  </a:lnTo>
                  <a:lnTo>
                    <a:pt x="74" y="175"/>
                  </a:lnTo>
                  <a:moveTo>
                    <a:pt x="39" y="140"/>
                  </a:moveTo>
                  <a:lnTo>
                    <a:pt x="39" y="135"/>
                  </a:lnTo>
                  <a:lnTo>
                    <a:pt x="31" y="135"/>
                  </a:lnTo>
                  <a:lnTo>
                    <a:pt x="31" y="144"/>
                  </a:lnTo>
                  <a:lnTo>
                    <a:pt x="39" y="144"/>
                  </a:lnTo>
                  <a:lnTo>
                    <a:pt x="39" y="140"/>
                  </a:lnTo>
                  <a:moveTo>
                    <a:pt x="74" y="140"/>
                  </a:moveTo>
                  <a:lnTo>
                    <a:pt x="74" y="135"/>
                  </a:lnTo>
                  <a:lnTo>
                    <a:pt x="66" y="135"/>
                  </a:lnTo>
                  <a:lnTo>
                    <a:pt x="66" y="144"/>
                  </a:lnTo>
                  <a:lnTo>
                    <a:pt x="74" y="144"/>
                  </a:lnTo>
                  <a:lnTo>
                    <a:pt x="74" y="140"/>
                  </a:lnTo>
                </a:path>
              </a:pathLst>
            </a:custGeom>
            <a:solidFill>
              <a:schemeClr val="bg2"/>
            </a:solidFill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92">
                <a:defRPr/>
              </a:pPr>
              <a:endParaRPr lang="en-US" sz="17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46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42268FB-C108-42EC-9497-2D7C3477F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5700" y="2072956"/>
            <a:ext cx="1045300" cy="8308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D4CEE65-84F7-46EE-BE06-1C3AB0FAF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90" t="29121" r="32351" b="29121"/>
          <a:stretch/>
        </p:blipFill>
        <p:spPr>
          <a:xfrm>
            <a:off x="4513110" y="2072956"/>
            <a:ext cx="960126" cy="8308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8EAA8D0-05B7-46EB-B807-3B1E65FC1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2910" y="3954163"/>
            <a:ext cx="830879" cy="83087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CBB3D1-CC8D-48E3-8B16-66BC39614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7732" y="3954162"/>
            <a:ext cx="830879" cy="830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FCF335-CB88-4EB5-AAAA-A85D512BC772}"/>
              </a:ext>
            </a:extLst>
          </p:cNvPr>
          <p:cNvSpPr txBox="1"/>
          <p:nvPr/>
        </p:nvSpPr>
        <p:spPr>
          <a:xfrm>
            <a:off x="3802051" y="3056339"/>
            <a:ext cx="2382239" cy="307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67603-9A3E-49C6-87A8-3F0C8A4EC179}"/>
              </a:ext>
            </a:extLst>
          </p:cNvPr>
          <p:cNvSpPr txBox="1"/>
          <p:nvPr/>
        </p:nvSpPr>
        <p:spPr>
          <a:xfrm>
            <a:off x="6372012" y="3048615"/>
            <a:ext cx="1452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Logic Apps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994AF-5299-4A03-9213-F2A900E96390}"/>
              </a:ext>
            </a:extLst>
          </p:cNvPr>
          <p:cNvSpPr txBox="1"/>
          <p:nvPr/>
        </p:nvSpPr>
        <p:spPr>
          <a:xfrm>
            <a:off x="4266834" y="4937546"/>
            <a:ext cx="1452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3A889-A43E-4CCA-B9E6-0ED391B86080}"/>
              </a:ext>
            </a:extLst>
          </p:cNvPr>
          <p:cNvSpPr txBox="1"/>
          <p:nvPr/>
        </p:nvSpPr>
        <p:spPr>
          <a:xfrm>
            <a:off x="6372012" y="4937545"/>
            <a:ext cx="1452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Event Grid</a:t>
            </a:r>
          </a:p>
        </p:txBody>
      </p:sp>
    </p:spTree>
    <p:extLst>
      <p:ext uri="{BB962C8B-B14F-4D97-AF65-F5344CB8AC3E}">
        <p14:creationId xmlns:p14="http://schemas.microsoft.com/office/powerpoint/2010/main" val="423209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B974E0-8EDB-40AE-8EDB-1FBECB471A8A}"/>
              </a:ext>
            </a:extLst>
          </p:cNvPr>
          <p:cNvSpPr txBox="1"/>
          <p:nvPr/>
        </p:nvSpPr>
        <p:spPr>
          <a:xfrm>
            <a:off x="2244637" y="2339888"/>
            <a:ext cx="7702727" cy="8308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Azure Integration Services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2268FB-C108-42EC-9497-2D7C3477F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8029" y="3954165"/>
            <a:ext cx="1045300" cy="8308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D4CEE65-84F7-46EE-BE06-1C3AB0FAF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90" t="29121" r="32351" b="29121"/>
          <a:stretch/>
        </p:blipFill>
        <p:spPr>
          <a:xfrm>
            <a:off x="4919452" y="3954165"/>
            <a:ext cx="960126" cy="8308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8EAA8D0-05B7-46EB-B807-3B1E65FC1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2701" y="3954165"/>
            <a:ext cx="830879" cy="83087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CBB3D1-CC8D-48E3-8B16-66BC39614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5700" y="3954165"/>
            <a:ext cx="830879" cy="8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1CCBDF-6EC4-4355-865E-71597D3C4F88}"/>
              </a:ext>
            </a:extLst>
          </p:cNvPr>
          <p:cNvSpPr txBox="1">
            <a:spLocks/>
          </p:cNvSpPr>
          <p:nvPr/>
        </p:nvSpPr>
        <p:spPr>
          <a:xfrm>
            <a:off x="6274871" y="2139575"/>
            <a:ext cx="5614875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Front-end service that encapsulates backend services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Exposes single point of entry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Routes requests to backend service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Fans requests across multiple services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Insulates client from internal refactoring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Beware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”overly-ambitious” gateways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AF6E595-F919-454E-95F3-676531372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832" y="525343"/>
            <a:ext cx="5614875" cy="1325563"/>
          </a:xfrm>
        </p:spPr>
        <p:txBody>
          <a:bodyPr/>
          <a:lstStyle/>
          <a:p>
            <a:r>
              <a:rPr lang="en-US" dirty="0"/>
              <a:t>API Management</a:t>
            </a:r>
          </a:p>
        </p:txBody>
      </p:sp>
      <p:pic>
        <p:nvPicPr>
          <p:cNvPr id="1026" name="Picture 2" descr="Image result for azure api management png">
            <a:extLst>
              <a:ext uri="{FF2B5EF4-FFF2-40B4-BE49-F238E27FC236}">
                <a16:creationId xmlns:a16="http://schemas.microsoft.com/office/drawing/2014/main" id="{1C581E86-B776-479A-B8CB-EDC5931A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843" y="1749199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79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6098A-9A54-4859-A4E1-4FB30DF62414}"/>
              </a:ext>
            </a:extLst>
          </p:cNvPr>
          <p:cNvSpPr/>
          <p:nvPr/>
        </p:nvSpPr>
        <p:spPr bwMode="auto">
          <a:xfrm>
            <a:off x="1712796" y="814427"/>
            <a:ext cx="8516036" cy="5229145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2A307-5651-44AD-B999-77A48F1B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00" y="1262639"/>
            <a:ext cx="7942724" cy="44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3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EA29-7646-4DBD-8670-FE35FEA5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Gateway Pattern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0A208C0-B32A-48BF-A255-8DECDF3676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298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27D6-70E0-47D7-948C-5711DB4B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6" y="2509896"/>
            <a:ext cx="10515600" cy="1325563"/>
          </a:xfrm>
        </p:spPr>
        <p:txBody>
          <a:bodyPr/>
          <a:lstStyle/>
          <a:p>
            <a:r>
              <a:rPr lang="en-US" dirty="0"/>
              <a:t>Demo: API Management</a:t>
            </a:r>
          </a:p>
        </p:txBody>
      </p:sp>
    </p:spTree>
    <p:extLst>
      <p:ext uri="{BB962C8B-B14F-4D97-AF65-F5344CB8AC3E}">
        <p14:creationId xmlns:p14="http://schemas.microsoft.com/office/powerpoint/2010/main" val="1579256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D602CB6C-F379-AD4D-91D2-6DAA6E892F65}"/>
              </a:ext>
            </a:extLst>
          </p:cNvPr>
          <p:cNvSpPr/>
          <p:nvPr/>
        </p:nvSpPr>
        <p:spPr bwMode="auto">
          <a:xfrm>
            <a:off x="1493121" y="2175819"/>
            <a:ext cx="3846241" cy="1670908"/>
          </a:xfrm>
          <a:custGeom>
            <a:avLst/>
            <a:gdLst>
              <a:gd name="connsiteX0" fmla="*/ 0 w 3846786"/>
              <a:gd name="connsiteY0" fmla="*/ 1671145 h 1671145"/>
              <a:gd name="connsiteX1" fmla="*/ 273269 w 3846786"/>
              <a:gd name="connsiteY1" fmla="*/ 672662 h 1671145"/>
              <a:gd name="connsiteX2" fmla="*/ 1166648 w 3846786"/>
              <a:gd name="connsiteY2" fmla="*/ 168166 h 1671145"/>
              <a:gd name="connsiteX3" fmla="*/ 3846786 w 3846786"/>
              <a:gd name="connsiteY3" fmla="*/ 0 h 1671145"/>
              <a:gd name="connsiteX4" fmla="*/ 3846786 w 3846786"/>
              <a:gd name="connsiteY4" fmla="*/ 0 h 1671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786" h="1671145">
                <a:moveTo>
                  <a:pt x="0" y="1671145"/>
                </a:moveTo>
                <a:cubicBezTo>
                  <a:pt x="39414" y="1297151"/>
                  <a:pt x="78828" y="923158"/>
                  <a:pt x="273269" y="672662"/>
                </a:cubicBezTo>
                <a:cubicBezTo>
                  <a:pt x="467710" y="422166"/>
                  <a:pt x="571062" y="280276"/>
                  <a:pt x="1166648" y="168166"/>
                </a:cubicBezTo>
                <a:cubicBezTo>
                  <a:pt x="1762234" y="56056"/>
                  <a:pt x="3846786" y="0"/>
                  <a:pt x="3846786" y="0"/>
                </a:cubicBezTo>
                <a:lnTo>
                  <a:pt x="3846786" y="0"/>
                </a:lnTo>
              </a:path>
            </a:pathLst>
          </a:custGeom>
          <a:noFill/>
          <a:ln w="38100">
            <a:solidFill>
              <a:srgbClr val="C00000">
                <a:alpha val="50000"/>
              </a:srgb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1A23BF-31A3-5347-93ED-FCDBB56F75EE}"/>
              </a:ext>
            </a:extLst>
          </p:cNvPr>
          <p:cNvGrpSpPr/>
          <p:nvPr/>
        </p:nvGrpSpPr>
        <p:grpSpPr>
          <a:xfrm>
            <a:off x="2756070" y="2646075"/>
            <a:ext cx="6800764" cy="2512925"/>
            <a:chOff x="2063610" y="2268614"/>
            <a:chExt cx="8226805" cy="30398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3023C9-C678-AD46-843C-F818F49FEFCE}"/>
                </a:ext>
              </a:extLst>
            </p:cNvPr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50A166-601E-7146-A3BB-02F96A462D06}"/>
                  </a:ext>
                </a:extLst>
              </p:cNvPr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F107257-ED57-904B-8DB3-46514C387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6B0626-D550-994B-A7B4-B372A19D9CEF}"/>
                </a:ext>
              </a:extLst>
            </p:cNvPr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57F372-A0E1-6C4C-ACC2-053CA94B62D3}"/>
                </a:ext>
              </a:extLst>
            </p:cNvPr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0C827D-30EF-EA47-AD0C-F19430E63656}"/>
                </a:ext>
              </a:extLst>
            </p:cNvPr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46963A-72C3-E044-A23A-B28B198F0819}"/>
                </a:ext>
              </a:extLst>
            </p:cNvPr>
            <p:cNvSpPr txBox="1"/>
            <p:nvPr/>
          </p:nvSpPr>
          <p:spPr>
            <a:xfrm>
              <a:off x="2590306" y="3270522"/>
              <a:ext cx="1953208" cy="767478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i="1">
                  <a:solidFill>
                    <a:srgbClr val="FFFFFF"/>
                  </a:solidFill>
                  <a:latin typeface="Segoe UI Semilight"/>
                </a:rPr>
                <a:t>Consume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F2F570-088D-7F4E-882A-470385A7EB86}"/>
                </a:ext>
              </a:extLst>
            </p:cNvPr>
            <p:cNvSpPr txBox="1"/>
            <p:nvPr/>
          </p:nvSpPr>
          <p:spPr>
            <a:xfrm>
              <a:off x="8074552" y="3264263"/>
              <a:ext cx="1572830" cy="75947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i="1">
                  <a:solidFill>
                    <a:srgbClr val="FFFFFF"/>
                  </a:solidFill>
                  <a:latin typeface="Segoe UI Semilight"/>
                </a:rPr>
                <a:t>Publish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1FF512-FD2F-6F4C-8C79-61ABB0C409C4}"/>
                </a:ext>
              </a:extLst>
            </p:cNvPr>
            <p:cNvSpPr txBox="1"/>
            <p:nvPr/>
          </p:nvSpPr>
          <p:spPr>
            <a:xfrm>
              <a:off x="5390201" y="3263799"/>
              <a:ext cx="1730238" cy="767478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i="1">
                  <a:solidFill>
                    <a:srgbClr val="FFFFFF"/>
                  </a:solidFill>
                  <a:latin typeface="Segoe UI Semilight"/>
                </a:rPr>
                <a:t>Mediate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E503B5-1A8B-AF45-8406-E1AA830BB349}"/>
                </a:ext>
              </a:extLst>
            </p:cNvPr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solidFill>
                    <a:srgbClr val="FFFFFF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D95A31-F086-B541-9017-4EEE00B89BFC}"/>
                </a:ext>
              </a:extLst>
            </p:cNvPr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solidFill>
                    <a:srgbClr val="FFFFFF"/>
                  </a:solidFill>
                  <a:latin typeface="Segoe UI Light"/>
                </a:rPr>
                <a:t>Gateway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EF1290-BCEB-554F-9CA2-FDC4EDE984B8}"/>
                </a:ext>
              </a:extLst>
            </p:cNvPr>
            <p:cNvSpPr txBox="1"/>
            <p:nvPr/>
          </p:nvSpPr>
          <p:spPr>
            <a:xfrm flipH="1">
              <a:off x="2551609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solidFill>
                    <a:srgbClr val="FFFFFF"/>
                  </a:solidFill>
                  <a:latin typeface="Segoe UI Light"/>
                </a:rPr>
                <a:t>Developer portal</a:t>
              </a:r>
            </a:p>
          </p:txBody>
        </p:sp>
      </p:grpSp>
      <p:sp>
        <p:nvSpPr>
          <p:cNvPr id="22" name="Down Arrow 21">
            <a:extLst>
              <a:ext uri="{FF2B5EF4-FFF2-40B4-BE49-F238E27FC236}">
                <a16:creationId xmlns:a16="http://schemas.microsoft.com/office/drawing/2014/main" id="{6410121F-CF10-774A-80D8-8DF55B4D6473}"/>
              </a:ext>
            </a:extLst>
          </p:cNvPr>
          <p:cNvSpPr/>
          <p:nvPr/>
        </p:nvSpPr>
        <p:spPr bwMode="auto">
          <a:xfrm>
            <a:off x="5931350" y="2944710"/>
            <a:ext cx="346007" cy="243509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FA886D65-1B78-3847-A90E-F550BEB9C47F}"/>
              </a:ext>
            </a:extLst>
          </p:cNvPr>
          <p:cNvSpPr/>
          <p:nvPr/>
        </p:nvSpPr>
        <p:spPr bwMode="auto">
          <a:xfrm>
            <a:off x="5934415" y="5122252"/>
            <a:ext cx="346007" cy="243509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A192CA66-9A0E-0240-8ECE-59B8741A6B59}"/>
              </a:ext>
            </a:extLst>
          </p:cNvPr>
          <p:cNvSpPr/>
          <p:nvPr/>
        </p:nvSpPr>
        <p:spPr bwMode="auto">
          <a:xfrm rot="5400000">
            <a:off x="9436767" y="4003663"/>
            <a:ext cx="346007" cy="243509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3206DE14-95F6-BD4F-887E-5302BAA63736}"/>
              </a:ext>
            </a:extLst>
          </p:cNvPr>
          <p:cNvSpPr/>
          <p:nvPr/>
        </p:nvSpPr>
        <p:spPr bwMode="auto">
          <a:xfrm rot="5400000">
            <a:off x="2561195" y="4039032"/>
            <a:ext cx="346007" cy="243509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BC153A-E1E0-C249-8A78-698F5C0ECAFF}"/>
              </a:ext>
            </a:extLst>
          </p:cNvPr>
          <p:cNvSpPr txBox="1"/>
          <p:nvPr/>
        </p:nvSpPr>
        <p:spPr>
          <a:xfrm flipH="1">
            <a:off x="9731526" y="1188283"/>
            <a:ext cx="2192728" cy="2338963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Abstract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Secure &amp; protect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Manage lifecycle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Monitor &amp; measure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Onboard developers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dirty="0">
                <a:solidFill>
                  <a:srgbClr val="4884ED"/>
                </a:solidFill>
                <a:latin typeface="Segoe UI Light"/>
              </a:rPr>
              <a:t>Monetize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endParaRPr lang="en-US" sz="1600" dirty="0">
              <a:solidFill>
                <a:srgbClr val="4884ED"/>
              </a:solidFill>
              <a:latin typeface="Segoe UI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DA4101-679C-8247-9315-8443A77CFEE6}"/>
              </a:ext>
            </a:extLst>
          </p:cNvPr>
          <p:cNvSpPr txBox="1"/>
          <p:nvPr/>
        </p:nvSpPr>
        <p:spPr>
          <a:xfrm flipH="1">
            <a:off x="713965" y="1281612"/>
            <a:ext cx="1930155" cy="2002064"/>
          </a:xfrm>
          <a:prstGeom prst="rect">
            <a:avLst/>
          </a:prstGeom>
          <a:solidFill>
            <a:schemeClr val="bg1"/>
          </a:solidFill>
        </p:spPr>
        <p:txBody>
          <a:bodyPr wrap="square" lIns="182854" tIns="146284" rIns="182854" bIns="146284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Discover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Learn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Get access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Try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Get help</a:t>
            </a:r>
          </a:p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solidFill>
                  <a:srgbClr val="DB4733"/>
                </a:solidFill>
                <a:latin typeface="Segoe UI Light"/>
              </a:rPr>
              <a:t>SDKs and samples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5EA8F5-481C-3949-ACF9-F6BAD9433E0F}"/>
              </a:ext>
            </a:extLst>
          </p:cNvPr>
          <p:cNvGrpSpPr/>
          <p:nvPr/>
        </p:nvGrpSpPr>
        <p:grpSpPr>
          <a:xfrm>
            <a:off x="4873499" y="1160871"/>
            <a:ext cx="2448046" cy="1775651"/>
            <a:chOff x="4873326" y="1160549"/>
            <a:chExt cx="2448393" cy="17759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C3374A-44EC-0441-B271-8A6D679A3D8E}"/>
                </a:ext>
              </a:extLst>
            </p:cNvPr>
            <p:cNvSpPr txBox="1"/>
            <p:nvPr/>
          </p:nvSpPr>
          <p:spPr>
            <a:xfrm flipH="1">
              <a:off x="4873326" y="1160549"/>
              <a:ext cx="2448393" cy="48936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1</a:t>
              </a:r>
              <a:r>
                <a:rPr lang="en-US" sz="1400" baseline="300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st</a:t>
              </a:r>
              <a:r>
                <a:rPr lang="en-US" sz="1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 and 3</a:t>
              </a:r>
              <a:r>
                <a:rPr lang="en-US" sz="1400" baseline="300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rd</a:t>
              </a:r>
              <a:r>
                <a:rPr lang="en-US" sz="1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 party apps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89D82BB-CC20-9548-A59A-DB929E239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245" y="1449841"/>
              <a:ext cx="1486611" cy="148661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9AAE7E-1FAE-4741-BDA1-949AC68C026F}"/>
              </a:ext>
            </a:extLst>
          </p:cNvPr>
          <p:cNvGrpSpPr/>
          <p:nvPr/>
        </p:nvGrpSpPr>
        <p:grpSpPr>
          <a:xfrm>
            <a:off x="610617" y="3686837"/>
            <a:ext cx="2136846" cy="1491391"/>
            <a:chOff x="609839" y="3686873"/>
            <a:chExt cx="2137149" cy="14916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7BC1CB-BA3D-DA48-A399-88074AEA1405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48936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App developers</a:t>
              </a:r>
            </a:p>
          </p:txBody>
        </p:sp>
        <p:sp>
          <p:nvSpPr>
            <p:cNvPr id="36" name="people_7" title="Icon of two people">
              <a:extLst>
                <a:ext uri="{FF2B5EF4-FFF2-40B4-BE49-F238E27FC236}">
                  <a16:creationId xmlns:a16="http://schemas.microsoft.com/office/drawing/2014/main" id="{A8C62121-5C15-6C47-B985-F9B3491AAA2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47625" cap="sq">
              <a:solidFill>
                <a:srgbClr val="CA513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259EF72-7DC4-C64E-A1AA-FAE37D91A2C3}"/>
              </a:ext>
            </a:extLst>
          </p:cNvPr>
          <p:cNvSpPr/>
          <p:nvPr/>
        </p:nvSpPr>
        <p:spPr bwMode="auto">
          <a:xfrm>
            <a:off x="1862058" y="2101132"/>
            <a:ext cx="3439398" cy="1676162"/>
          </a:xfrm>
          <a:custGeom>
            <a:avLst/>
            <a:gdLst>
              <a:gd name="connsiteX0" fmla="*/ 0 w 3439886"/>
              <a:gd name="connsiteY0" fmla="*/ 1676400 h 1676400"/>
              <a:gd name="connsiteX1" fmla="*/ 3439886 w 3439886"/>
              <a:gd name="connsiteY1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39886" h="1676400">
                <a:moveTo>
                  <a:pt x="0" y="1676400"/>
                </a:moveTo>
                <a:cubicBezTo>
                  <a:pt x="1445986" y="895350"/>
                  <a:pt x="2891972" y="114300"/>
                  <a:pt x="3439886" y="0"/>
                </a:cubicBez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94556833-1D72-FD47-8CEE-F66FB5D187BB}"/>
              </a:ext>
            </a:extLst>
          </p:cNvPr>
          <p:cNvSpPr/>
          <p:nvPr/>
        </p:nvSpPr>
        <p:spPr bwMode="auto">
          <a:xfrm>
            <a:off x="1568185" y="2209974"/>
            <a:ext cx="1142838" cy="1578205"/>
          </a:xfrm>
          <a:custGeom>
            <a:avLst/>
            <a:gdLst>
              <a:gd name="connsiteX0" fmla="*/ 0 w 1143000"/>
              <a:gd name="connsiteY0" fmla="*/ 1578429 h 1578429"/>
              <a:gd name="connsiteX1" fmla="*/ 1143000 w 1143000"/>
              <a:gd name="connsiteY1" fmla="*/ 0 h 1578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 h="1578429">
                <a:moveTo>
                  <a:pt x="0" y="1578429"/>
                </a:moveTo>
                <a:cubicBezTo>
                  <a:pt x="254907" y="937079"/>
                  <a:pt x="509814" y="295729"/>
                  <a:pt x="1143000" y="0"/>
                </a:cubicBez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D1C47E-19D4-C74B-9709-C0C7B85E3273}"/>
              </a:ext>
            </a:extLst>
          </p:cNvPr>
          <p:cNvGrpSpPr/>
          <p:nvPr/>
        </p:nvGrpSpPr>
        <p:grpSpPr>
          <a:xfrm>
            <a:off x="9481297" y="3686837"/>
            <a:ext cx="2693181" cy="1469823"/>
            <a:chOff x="9481777" y="3686873"/>
            <a:chExt cx="2693563" cy="14700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A5D2BF-C512-7043-B81E-B38FB65791F7}"/>
                </a:ext>
              </a:extLst>
            </p:cNvPr>
            <p:cNvSpPr txBox="1"/>
            <p:nvPr/>
          </p:nvSpPr>
          <p:spPr>
            <a:xfrm flipH="1">
              <a:off x="9481777" y="4667539"/>
              <a:ext cx="2693563" cy="48936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API managers and developers</a:t>
              </a:r>
            </a:p>
          </p:txBody>
        </p:sp>
        <p:sp>
          <p:nvSpPr>
            <p:cNvPr id="39" name="people_7" title="Icon of two people">
              <a:extLst>
                <a:ext uri="{FF2B5EF4-FFF2-40B4-BE49-F238E27FC236}">
                  <a16:creationId xmlns:a16="http://schemas.microsoft.com/office/drawing/2014/main" id="{85A9A20C-80DC-184C-9985-F54143A0A3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509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47625" cap="sq">
              <a:solidFill>
                <a:srgbClr val="5487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</p:grpSp>
      <p:sp>
        <p:nvSpPr>
          <p:cNvPr id="40" name="Title 39">
            <a:extLst>
              <a:ext uri="{FF2B5EF4-FFF2-40B4-BE49-F238E27FC236}">
                <a16:creationId xmlns:a16="http://schemas.microsoft.com/office/drawing/2014/main" id="{9904FC48-E36F-EC42-92E8-F0487EC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6B57010A-CA19-E84B-8D7E-C891B423FFC5}"/>
              </a:ext>
            </a:extLst>
          </p:cNvPr>
          <p:cNvGrpSpPr/>
          <p:nvPr/>
        </p:nvGrpSpPr>
        <p:grpSpPr>
          <a:xfrm>
            <a:off x="3152545" y="5366410"/>
            <a:ext cx="5924783" cy="1254185"/>
            <a:chOff x="3152126" y="5366684"/>
            <a:chExt cx="5925623" cy="1254363"/>
          </a:xfrm>
        </p:grpSpPr>
        <p:pic>
          <p:nvPicPr>
            <p:cNvPr id="19" name="Picture 40">
              <a:extLst>
                <a:ext uri="{FF2B5EF4-FFF2-40B4-BE49-F238E27FC236}">
                  <a16:creationId xmlns:a16="http://schemas.microsoft.com/office/drawing/2014/main" id="{D77779E1-6713-ED42-A10A-39BC4388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652" y="5525026"/>
              <a:ext cx="607919" cy="607919"/>
            </a:xfrm>
            <a:prstGeom prst="rect">
              <a:avLst/>
            </a:prstGeom>
          </p:spPr>
        </p:pic>
        <p:pic>
          <p:nvPicPr>
            <p:cNvPr id="20" name="Picture 42">
              <a:extLst>
                <a:ext uri="{FF2B5EF4-FFF2-40B4-BE49-F238E27FC236}">
                  <a16:creationId xmlns:a16="http://schemas.microsoft.com/office/drawing/2014/main" id="{EF88F15D-C4C9-6B49-841E-35733E96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53" y="5493579"/>
              <a:ext cx="607919" cy="607919"/>
            </a:xfrm>
            <a:prstGeom prst="rect">
              <a:avLst/>
            </a:prstGeom>
          </p:spPr>
        </p:pic>
        <p:pic>
          <p:nvPicPr>
            <p:cNvPr id="21" name="Picture 43">
              <a:extLst>
                <a:ext uri="{FF2B5EF4-FFF2-40B4-BE49-F238E27FC236}">
                  <a16:creationId xmlns:a16="http://schemas.microsoft.com/office/drawing/2014/main" id="{7C40AAC2-BE82-6348-90A4-723BD9B5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501" y="5541470"/>
              <a:ext cx="607919" cy="607919"/>
            </a:xfrm>
            <a:prstGeom prst="rect">
              <a:avLst/>
            </a:prstGeom>
          </p:spPr>
        </p:pic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C30C6B4F-DA68-E743-A44C-9BBB743DE10E}"/>
                </a:ext>
              </a:extLst>
            </p:cNvPr>
            <p:cNvSpPr txBox="1"/>
            <p:nvPr/>
          </p:nvSpPr>
          <p:spPr>
            <a:xfrm flipH="1">
              <a:off x="3152126" y="6131682"/>
              <a:ext cx="5925623" cy="48936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Light"/>
                </a:rPr>
                <a:t>APIs hosted on and outside of Azure</a:t>
              </a:r>
            </a:p>
          </p:txBody>
        </p:sp>
        <p:pic>
          <p:nvPicPr>
            <p:cNvPr id="30" name="Picture 45">
              <a:extLst>
                <a:ext uri="{FF2B5EF4-FFF2-40B4-BE49-F238E27FC236}">
                  <a16:creationId xmlns:a16="http://schemas.microsoft.com/office/drawing/2014/main" id="{17BDF0D9-F435-744D-9A38-419BCC104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722" y="5443586"/>
              <a:ext cx="780288" cy="780288"/>
            </a:xfrm>
            <a:prstGeom prst="rect">
              <a:avLst/>
            </a:prstGeom>
          </p:spPr>
        </p:pic>
        <p:pic>
          <p:nvPicPr>
            <p:cNvPr id="35" name="Picture 46">
              <a:extLst>
                <a:ext uri="{FF2B5EF4-FFF2-40B4-BE49-F238E27FC236}">
                  <a16:creationId xmlns:a16="http://schemas.microsoft.com/office/drawing/2014/main" id="{761DC1EC-4058-B240-9F57-0E69B110C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0060" y="5459634"/>
              <a:ext cx="738702" cy="738702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F8E1E8CB-EF28-4049-B4B2-D5666B56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92611" y="5366684"/>
              <a:ext cx="856064" cy="856064"/>
            </a:xfrm>
            <a:prstGeom prst="rect">
              <a:avLst/>
            </a:prstGeom>
          </p:spPr>
        </p:pic>
      </p:grpSp>
      <p:sp>
        <p:nvSpPr>
          <p:cNvPr id="49" name="Freeform 48">
            <a:extLst>
              <a:ext uri="{FF2B5EF4-FFF2-40B4-BE49-F238E27FC236}">
                <a16:creationId xmlns:a16="http://schemas.microsoft.com/office/drawing/2014/main" id="{94CD1491-B177-104A-B84B-D03440730A0C}"/>
              </a:ext>
            </a:extLst>
          </p:cNvPr>
          <p:cNvSpPr/>
          <p:nvPr/>
        </p:nvSpPr>
        <p:spPr bwMode="auto">
          <a:xfrm>
            <a:off x="8559517" y="5170844"/>
            <a:ext cx="2107835" cy="657768"/>
          </a:xfrm>
          <a:custGeom>
            <a:avLst/>
            <a:gdLst>
              <a:gd name="connsiteX0" fmla="*/ 2543503 w 2543503"/>
              <a:gd name="connsiteY0" fmla="*/ 0 h 557048"/>
              <a:gd name="connsiteX1" fmla="*/ 2039006 w 2543503"/>
              <a:gd name="connsiteY1" fmla="*/ 462455 h 557048"/>
              <a:gd name="connsiteX2" fmla="*/ 0 w 2543503"/>
              <a:gd name="connsiteY2" fmla="*/ 557048 h 55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3503" h="557048">
                <a:moveTo>
                  <a:pt x="2543503" y="0"/>
                </a:moveTo>
                <a:cubicBezTo>
                  <a:pt x="2503213" y="184807"/>
                  <a:pt x="2462923" y="369614"/>
                  <a:pt x="2039006" y="462455"/>
                </a:cubicBezTo>
                <a:cubicBezTo>
                  <a:pt x="1615089" y="555296"/>
                  <a:pt x="807544" y="556172"/>
                  <a:pt x="0" y="557048"/>
                </a:cubicBezTo>
              </a:path>
            </a:pathLst>
          </a:custGeom>
          <a:noFill/>
          <a:ln w="38100">
            <a:solidFill>
              <a:srgbClr val="5487E5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8346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2" grpId="0" animBg="1"/>
      <p:bldP spid="27" grpId="0" animBg="1"/>
      <p:bldP spid="28" grpId="0" animBg="1"/>
      <p:bldP spid="29" grpId="0" animBg="1"/>
      <p:bldP spid="32" grpId="0"/>
      <p:bldP spid="33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</a:t>
            </a:r>
            <a:r>
              <a:rPr lang="en-US" dirty="0">
                <a:hlinkClick r:id="rId3"/>
              </a:rPr>
              <a:t>policy</a:t>
            </a:r>
            <a:r>
              <a:rPr lang="en-US" dirty="0"/>
              <a:t> for that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8562271" cy="50288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Encapsulate common API management functions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Access control, Protection, Transformation, Caching, </a:t>
            </a:r>
            <a:r>
              <a:rPr lang="mr-IN" sz="1800" dirty="0"/>
              <a:t>…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2400" dirty="0"/>
              <a:t>Mutate request context or change API behavior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Add a header or throttle for example</a:t>
            </a:r>
          </a:p>
          <a:p>
            <a:pPr>
              <a:lnSpc>
                <a:spcPct val="100000"/>
              </a:lnSpc>
            </a:pP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2400" dirty="0"/>
              <a:t>Set in the inbound and outbound directions</a:t>
            </a:r>
          </a:p>
          <a:p>
            <a:pPr>
              <a:lnSpc>
                <a:spcPct val="100000"/>
              </a:lnSpc>
            </a:pP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2400" dirty="0"/>
              <a:t>Applied at a variety of scopes or on error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Scope determines which APIs are affected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Can define custom scopes in addition to four available b default</a:t>
            </a:r>
          </a:p>
          <a:p>
            <a:pPr>
              <a:lnSpc>
                <a:spcPct val="100000"/>
              </a:lnSpc>
            </a:pP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2400" dirty="0"/>
              <a:t>Composed into a pipeline from effective scopes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Degree of control over inheritance of scopes, i.e. &lt;base/&gt; element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Don’t delete &lt;base/&gt; inadvertently </a:t>
            </a:r>
          </a:p>
        </p:txBody>
      </p:sp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05DB9280-B0F3-1646-A048-BAC09DDAC31B}"/>
              </a:ext>
            </a:extLst>
          </p:cNvPr>
          <p:cNvSpPr/>
          <p:nvPr/>
        </p:nvSpPr>
        <p:spPr>
          <a:xfrm>
            <a:off x="269238" y="6217990"/>
            <a:ext cx="2827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http://</a:t>
            </a:r>
            <a:r>
              <a:rPr lang="en-US" sz="1400" dirty="0" err="1">
                <a:hlinkClick r:id="rId4"/>
              </a:rPr>
              <a:t>aka.ms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apimpolicyexamples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AF06D6-FA36-FC43-A462-0486A100A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46" y="-1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4613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scopes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971391" y="3888743"/>
            <a:ext cx="2859392" cy="1098091"/>
          </a:xfrm>
          <a:prstGeom prst="rect">
            <a:avLst/>
          </a:prstGeom>
          <a:noFill/>
          <a:ln w="28575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367045" y="3208476"/>
            <a:ext cx="4046311" cy="2100949"/>
          </a:xfrm>
          <a:prstGeom prst="rect">
            <a:avLst/>
          </a:prstGeom>
          <a:noFill/>
          <a:ln w="28575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accent3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763451" y="2502541"/>
            <a:ext cx="5212384" cy="3123642"/>
          </a:xfrm>
          <a:prstGeom prst="rect">
            <a:avLst/>
          </a:prstGeom>
          <a:noFill/>
          <a:ln w="28575"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200971" y="1786756"/>
            <a:ext cx="6394076" cy="4225161"/>
          </a:xfrm>
          <a:prstGeom prst="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63819" y="1731763"/>
            <a:ext cx="84471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</a:rPr>
              <a:t>global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3273" y="2396359"/>
            <a:ext cx="97456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92D050"/>
                </a:solidFill>
              </a:rPr>
              <a:t>product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9791" y="3125152"/>
            <a:ext cx="60176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solidFill>
                  <a:srgbClr val="0070C0"/>
                </a:solidFill>
              </a:rPr>
              <a:t>api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8454" y="3796542"/>
            <a:ext cx="111793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00B0F0"/>
                </a:solidFill>
              </a:rPr>
              <a:t>operation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472190" y="2954342"/>
            <a:ext cx="1015343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inbound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412078" y="5105239"/>
            <a:ext cx="113556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outbound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100429" y="3341754"/>
            <a:ext cx="14714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068905" y="5336825"/>
            <a:ext cx="1471448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270364" y="2852389"/>
            <a:ext cx="122617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solidFill>
                  <a:schemeClr val="tx1">
                    <a:lumMod val="40000"/>
                    <a:lumOff val="60000"/>
                  </a:schemeClr>
                </a:solidFill>
              </a:rPr>
              <a:t>to backend</a:t>
            </a:r>
            <a:endParaRPr lang="en-US" sz="1400" i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00429" y="4900010"/>
            <a:ext cx="140839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from backend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71196" y="3200421"/>
            <a:ext cx="147144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61438" y="5349922"/>
            <a:ext cx="1471448" cy="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41131" y="2711056"/>
            <a:ext cx="117916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from caller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1373" y="4860556"/>
            <a:ext cx="972061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caller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861" y="1772906"/>
            <a:ext cx="2319230" cy="13018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+mj-lt"/>
                <a:ea typeface="Microsoft Sans Serif" charset="0"/>
                <a:cs typeface="Microsoft Sans Serif" charset="0"/>
              </a:rPr>
              <a:t>GET /foo/bar HTTP/1.1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+mj-lt"/>
                <a:ea typeface="Microsoft Sans Serif" charset="0"/>
                <a:cs typeface="Microsoft Sans Serif" charset="0"/>
              </a:rPr>
              <a:t>Host: </a:t>
            </a:r>
            <a:r>
              <a:rPr lang="en-US" sz="1400" dirty="0" err="1">
                <a:latin typeface="+mj-lt"/>
                <a:ea typeface="Microsoft Sans Serif" charset="0"/>
                <a:cs typeface="Microsoft Sans Serif" charset="0"/>
              </a:rPr>
              <a:t>api.constoso.com</a:t>
            </a:r>
            <a:endParaRPr lang="en-US" sz="1400" dirty="0">
              <a:latin typeface="+mj-lt"/>
              <a:ea typeface="Microsoft Sans Serif" charset="0"/>
              <a:cs typeface="Microsoft Sans Serif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+mj-lt"/>
                <a:ea typeface="Microsoft Sans Serif" charset="0"/>
                <a:cs typeface="Microsoft Sans Serif" charset="0"/>
              </a:rPr>
              <a:t>Key: 0123456789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latin typeface="+mj-lt"/>
              <a:ea typeface="Microsoft Sans Serif" charset="0"/>
              <a:cs typeface="Microsoft Sans Serif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87024" y="2502541"/>
            <a:ext cx="11141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ea typeface="Microsoft Sans Serif" charset="0"/>
                <a:cs typeface="Microsoft Sans Serif" charset="0"/>
              </a:rPr>
              <a:t>0123456789</a:t>
            </a:r>
            <a:endParaRPr lang="en-US" sz="1200" b="1" dirty="0"/>
          </a:p>
        </p:txBody>
      </p:sp>
      <p:sp>
        <p:nvSpPr>
          <p:cNvPr id="40" name="Rectangle 39"/>
          <p:cNvSpPr/>
          <p:nvPr/>
        </p:nvSpPr>
        <p:spPr>
          <a:xfrm>
            <a:off x="4367045" y="3233763"/>
            <a:ext cx="11141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ea typeface="Microsoft Sans Serif" charset="0"/>
                <a:cs typeface="Microsoft Sans Serif" charset="0"/>
              </a:rPr>
              <a:t>/foo</a:t>
            </a:r>
            <a:endParaRPr lang="en-US" sz="1200" b="1" dirty="0"/>
          </a:p>
        </p:txBody>
      </p:sp>
      <p:sp>
        <p:nvSpPr>
          <p:cNvPr id="42" name="Rectangle 41"/>
          <p:cNvSpPr/>
          <p:nvPr/>
        </p:nvSpPr>
        <p:spPr>
          <a:xfrm>
            <a:off x="4971391" y="3900091"/>
            <a:ext cx="11141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ea typeface="Microsoft Sans Serif" charset="0"/>
                <a:cs typeface="Microsoft Sans Serif" charset="0"/>
              </a:rPr>
              <a:t>/bar</a:t>
            </a:r>
            <a:endParaRPr lang="en-US" sz="1200" b="1" dirty="0"/>
          </a:p>
        </p:txBody>
      </p:sp>
      <p:grpSp>
        <p:nvGrpSpPr>
          <p:cNvPr id="72" name="Group 71"/>
          <p:cNvGrpSpPr/>
          <p:nvPr/>
        </p:nvGrpSpPr>
        <p:grpSpPr>
          <a:xfrm>
            <a:off x="5481146" y="1910120"/>
            <a:ext cx="849478" cy="461665"/>
            <a:chOff x="5273495" y="1910055"/>
            <a:chExt cx="849478" cy="461665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340400" y="2005654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273495" y="1910055"/>
              <a:ext cx="84947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377223" y="1906473"/>
            <a:ext cx="715668" cy="461665"/>
            <a:chOff x="8429377" y="351873"/>
            <a:chExt cx="715668" cy="461665"/>
          </a:xfrm>
        </p:grpSpPr>
        <p:sp>
          <p:nvSpPr>
            <p:cNvPr id="56" name="TextBox 55"/>
            <p:cNvSpPr txBox="1"/>
            <p:nvPr/>
          </p:nvSpPr>
          <p:spPr>
            <a:xfrm>
              <a:off x="8451539" y="351873"/>
              <a:ext cx="693506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LOG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8429377" y="451165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490615" y="2619968"/>
            <a:ext cx="849478" cy="461665"/>
            <a:chOff x="5273495" y="1910055"/>
            <a:chExt cx="849478" cy="461665"/>
          </a:xfrm>
        </p:grpSpPr>
        <p:sp>
          <p:nvSpPr>
            <p:cNvPr id="75" name="Rectangle 74"/>
            <p:cNvSpPr/>
            <p:nvPr/>
          </p:nvSpPr>
          <p:spPr bwMode="auto">
            <a:xfrm>
              <a:off x="5340400" y="2005654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273495" y="1910055"/>
              <a:ext cx="84947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RATE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238684" y="2616321"/>
            <a:ext cx="1062322" cy="461665"/>
            <a:chOff x="8281369" y="351873"/>
            <a:chExt cx="1062322" cy="461665"/>
          </a:xfrm>
        </p:grpSpPr>
        <p:sp>
          <p:nvSpPr>
            <p:cNvPr id="78" name="TextBox 77"/>
            <p:cNvSpPr txBox="1"/>
            <p:nvPr/>
          </p:nvSpPr>
          <p:spPr>
            <a:xfrm>
              <a:off x="8281369" y="351873"/>
              <a:ext cx="1062322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QUOTA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8429377" y="451165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942497" y="3322256"/>
            <a:ext cx="849478" cy="461665"/>
            <a:chOff x="5273495" y="1910055"/>
            <a:chExt cx="849478" cy="461665"/>
          </a:xfrm>
        </p:grpSpPr>
        <p:sp>
          <p:nvSpPr>
            <p:cNvPr id="81" name="Rectangle 80"/>
            <p:cNvSpPr/>
            <p:nvPr/>
          </p:nvSpPr>
          <p:spPr bwMode="auto">
            <a:xfrm>
              <a:off x="5340400" y="2005654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73495" y="1910055"/>
              <a:ext cx="84947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JWT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123241" y="4142180"/>
            <a:ext cx="849478" cy="461665"/>
            <a:chOff x="5273495" y="1910055"/>
            <a:chExt cx="849478" cy="461665"/>
          </a:xfrm>
        </p:grpSpPr>
        <p:sp>
          <p:nvSpPr>
            <p:cNvPr id="84" name="Rectangle 83"/>
            <p:cNvSpPr/>
            <p:nvPr/>
          </p:nvSpPr>
          <p:spPr bwMode="auto">
            <a:xfrm>
              <a:off x="5340400" y="2005654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273495" y="1910055"/>
              <a:ext cx="849478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CACHE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019318" y="4138533"/>
            <a:ext cx="715668" cy="461665"/>
            <a:chOff x="8429377" y="351873"/>
            <a:chExt cx="715668" cy="461665"/>
          </a:xfrm>
        </p:grpSpPr>
        <p:sp>
          <p:nvSpPr>
            <p:cNvPr id="87" name="TextBox 86"/>
            <p:cNvSpPr txBox="1"/>
            <p:nvPr/>
          </p:nvSpPr>
          <p:spPr>
            <a:xfrm>
              <a:off x="8451539" y="351873"/>
              <a:ext cx="693506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URL</a:t>
              </a: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8429377" y="451165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815767" y="4124308"/>
            <a:ext cx="806313" cy="461665"/>
            <a:chOff x="8402200" y="351873"/>
            <a:chExt cx="806313" cy="461665"/>
          </a:xfrm>
        </p:grpSpPr>
        <p:sp>
          <p:nvSpPr>
            <p:cNvPr id="90" name="TextBox 89"/>
            <p:cNvSpPr txBox="1"/>
            <p:nvPr/>
          </p:nvSpPr>
          <p:spPr>
            <a:xfrm>
              <a:off x="8402200" y="351873"/>
              <a:ext cx="80631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BODY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8429377" y="451165"/>
              <a:ext cx="715668" cy="2312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2735179" y="4711763"/>
            <a:ext cx="7227427" cy="0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937"/>
            <a:ext cx="12192000" cy="402231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741596"/>
            <a:ext cx="5735320" cy="2031325"/>
          </a:xfrm>
        </p:spPr>
        <p:txBody>
          <a:bodyPr/>
          <a:lstStyle/>
          <a:p>
            <a:r>
              <a:rPr lang="en-US" sz="2000" dirty="0"/>
              <a:t>C# “snippets” used with policies</a:t>
            </a:r>
          </a:p>
          <a:p>
            <a:r>
              <a:rPr lang="en-US" sz="2000" dirty="0"/>
              <a:t>Read-only access to the request context</a:t>
            </a:r>
          </a:p>
          <a:p>
            <a:r>
              <a:rPr lang="en-US" sz="2000" dirty="0"/>
              <a:t>Can use whitelisted .NET types</a:t>
            </a:r>
          </a:p>
          <a:p>
            <a:r>
              <a:rPr lang="en-US" sz="2000" dirty="0"/>
              <a:t>Dynamically configure and conditionally execute policies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CFFA14-8A98-374E-BC9D-50AB2B4F3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1980" y="747216"/>
            <a:ext cx="5647786" cy="2185214"/>
          </a:xfrm>
        </p:spPr>
        <p:txBody>
          <a:bodyPr/>
          <a:lstStyle/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Shared across APIM instance</a:t>
            </a:r>
          </a:p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Keep secrets and “magic” strings out of policies</a:t>
            </a:r>
          </a:p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Add semantics, if named well</a:t>
            </a:r>
          </a:p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Enable a single point of change</a:t>
            </a:r>
          </a:p>
          <a:p>
            <a:pPr lvl="0">
              <a:buClr>
                <a:srgbClr val="353535"/>
              </a:buClr>
            </a:pPr>
            <a:r>
              <a:rPr lang="en-US" sz="20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Provide environment-specific values</a:t>
            </a:r>
          </a:p>
        </p:txBody>
      </p:sp>
      <p:sp>
        <p:nvSpPr>
          <p:cNvPr id="11" name="Right Arrow 10"/>
          <p:cNvSpPr/>
          <p:nvPr/>
        </p:nvSpPr>
        <p:spPr bwMode="auto">
          <a:xfrm>
            <a:off x="326353" y="3519201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664281" y="3972044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1050521" y="4644053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>
            <a:off x="1051366" y="4886371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16200000">
            <a:off x="4940955" y="5343417"/>
            <a:ext cx="504496" cy="484633"/>
          </a:xfrm>
          <a:prstGeom prst="rightArrow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BBEB1-595A-EF4F-AAB3-31A8DA71C0E2}"/>
              </a:ext>
            </a:extLst>
          </p:cNvPr>
          <p:cNvSpPr txBox="1"/>
          <p:nvPr/>
        </p:nvSpPr>
        <p:spPr>
          <a:xfrm>
            <a:off x="189451" y="64672"/>
            <a:ext cx="340625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Policy expressions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7B6DFF-C4A1-054C-8407-7985C8B5FA45}"/>
              </a:ext>
            </a:extLst>
          </p:cNvPr>
          <p:cNvSpPr txBox="1"/>
          <p:nvPr/>
        </p:nvSpPr>
        <p:spPr>
          <a:xfrm>
            <a:off x="6231980" y="64672"/>
            <a:ext cx="280910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Named values</a:t>
            </a:r>
          </a:p>
        </p:txBody>
      </p:sp>
    </p:spTree>
    <p:extLst>
      <p:ext uri="{BB962C8B-B14F-4D97-AF65-F5344CB8AC3E}">
        <p14:creationId xmlns:p14="http://schemas.microsoft.com/office/powerpoint/2010/main" val="2244426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technossus">
            <a:extLst>
              <a:ext uri="{FF2B5EF4-FFF2-40B4-BE49-F238E27FC236}">
                <a16:creationId xmlns:a16="http://schemas.microsoft.com/office/drawing/2014/main" id="{CB320255-6692-4984-9561-A7C1E1A3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759" y="2832650"/>
            <a:ext cx="5916482" cy="98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55D6C-ACB9-41FA-9145-E79ADCC99AB4}"/>
              </a:ext>
            </a:extLst>
          </p:cNvPr>
          <p:cNvSpPr txBox="1"/>
          <p:nvPr/>
        </p:nvSpPr>
        <p:spPr>
          <a:xfrm>
            <a:off x="3137759" y="2093986"/>
            <a:ext cx="591648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Thank you,</a:t>
            </a:r>
          </a:p>
        </p:txBody>
      </p:sp>
    </p:spTree>
    <p:extLst>
      <p:ext uri="{BB962C8B-B14F-4D97-AF65-F5344CB8AC3E}">
        <p14:creationId xmlns:p14="http://schemas.microsoft.com/office/powerpoint/2010/main" val="241210716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76A-1D0D-E14B-BEA8-22901AA5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Revisions when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36459-7522-4049-82AC-F2D5CE864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74663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make a non-breaking change to your API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make changes safely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may want to roll-back your changes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give your developer community details of your changes</a:t>
            </a:r>
          </a:p>
        </p:txBody>
      </p:sp>
    </p:spTree>
    <p:extLst>
      <p:ext uri="{BB962C8B-B14F-4D97-AF65-F5344CB8AC3E}">
        <p14:creationId xmlns:p14="http://schemas.microsoft.com/office/powerpoint/2010/main" val="12409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76A-1D0D-E14B-BEA8-22901AA5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Versions when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36459-7522-4049-82AC-F2D5CE864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74663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need to show developers a relationship between APIs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need to give developers a predictable way to switch between related APIs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add breaking changes</a:t>
            </a:r>
          </a:p>
          <a:p>
            <a:pPr marL="342900" indent="-342900">
              <a:spcBef>
                <a:spcPts val="65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You want to try out changes and solicit feedback from your community</a:t>
            </a:r>
          </a:p>
        </p:txBody>
      </p:sp>
    </p:spTree>
    <p:extLst>
      <p:ext uri="{BB962C8B-B14F-4D97-AF65-F5344CB8AC3E}">
        <p14:creationId xmlns:p14="http://schemas.microsoft.com/office/powerpoint/2010/main" val="1168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8983A828-942C-B94B-BF68-13380D4A1F5D}"/>
              </a:ext>
            </a:extLst>
          </p:cNvPr>
          <p:cNvSpPr txBox="1"/>
          <p:nvPr/>
        </p:nvSpPr>
        <p:spPr>
          <a:xfrm flipH="1">
            <a:off x="2667112" y="1152000"/>
            <a:ext cx="2268255" cy="240681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Username/Password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Internet IPs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  Microsoft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  Google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  Facebook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  Twitter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Delegated (custom)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Azure AD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D73B01"/>
                </a:solidFill>
                <a:effectLst/>
                <a:uLnTx/>
                <a:uFillTx/>
                <a:latin typeface="Segoe UI"/>
              </a:rPr>
              <a:t>Azure AD B2C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705C85-EB20-9A45-8D58-D45ADABBD897}"/>
              </a:ext>
            </a:extLst>
          </p:cNvPr>
          <p:cNvSpPr txBox="1"/>
          <p:nvPr/>
        </p:nvSpPr>
        <p:spPr>
          <a:xfrm flipH="1">
            <a:off x="7966702" y="3355290"/>
            <a:ext cx="1703934" cy="1434239"/>
          </a:xfrm>
          <a:prstGeom prst="rect">
            <a:avLst/>
          </a:prstGeom>
          <a:solidFill>
            <a:srgbClr val="E6E6E6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HTTP Basic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Mutual certificate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Shared secret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IP filter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VNET/NSG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2D19CA-93E5-FE4C-A941-03C5DFFFFB63}"/>
              </a:ext>
            </a:extLst>
          </p:cNvPr>
          <p:cNvSpPr txBox="1"/>
          <p:nvPr/>
        </p:nvSpPr>
        <p:spPr>
          <a:xfrm flipH="1">
            <a:off x="2645563" y="5443661"/>
            <a:ext cx="2028700" cy="70480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rPr>
              <a:t>Azure account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</a:rPr>
              <a:t>RBAC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36D3F5-C961-3644-A987-32A8393353D7}"/>
              </a:ext>
            </a:extLst>
          </p:cNvPr>
          <p:cNvSpPr txBox="1"/>
          <p:nvPr/>
        </p:nvSpPr>
        <p:spPr>
          <a:xfrm flipH="1">
            <a:off x="2651249" y="3413932"/>
            <a:ext cx="2376344" cy="167738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OAuth 2 &amp; OpenID Connect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Client certificate</a:t>
            </a:r>
          </a:p>
          <a:p>
            <a:pPr lvl="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200" kern="0" dirty="0">
                <a:solidFill>
                  <a:srgbClr val="107C10"/>
                </a:solidFill>
              </a:rPr>
              <a:t>Custom external authorizer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107C1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IP filter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07C10"/>
                </a:solidFill>
                <a:effectLst/>
                <a:uLnTx/>
                <a:uFillTx/>
              </a:rPr>
              <a:t>Rate limits and quotas</a:t>
            </a:r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8C5D74E5-232F-644F-BACF-D188D0C11978}"/>
              </a:ext>
            </a:extLst>
          </p:cNvPr>
          <p:cNvSpPr/>
          <p:nvPr/>
        </p:nvSpPr>
        <p:spPr bwMode="auto">
          <a:xfrm rot="16200000">
            <a:off x="2148194" y="3969798"/>
            <a:ext cx="346056" cy="243544"/>
          </a:xfrm>
          <a:prstGeom prst="downArrow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107C1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6C1829-F66F-9945-8FDA-3772DB67C361}"/>
              </a:ext>
            </a:extLst>
          </p:cNvPr>
          <p:cNvSpPr txBox="1"/>
          <p:nvPr/>
        </p:nvSpPr>
        <p:spPr>
          <a:xfrm flipH="1">
            <a:off x="289946" y="4586443"/>
            <a:ext cx="244839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solidFill>
                  <a:srgbClr val="107C10"/>
                </a:solidFill>
                <a:latin typeface="Segoe UI Light"/>
              </a:rPr>
              <a:t>1</a:t>
            </a:r>
            <a:r>
              <a:rPr lang="en-US" sz="1400" baseline="30000">
                <a:solidFill>
                  <a:srgbClr val="107C10"/>
                </a:solidFill>
                <a:latin typeface="Segoe UI Light"/>
              </a:rPr>
              <a:t>st</a:t>
            </a:r>
            <a:r>
              <a:rPr lang="en-US" sz="1400">
                <a:solidFill>
                  <a:srgbClr val="107C10"/>
                </a:solidFill>
                <a:latin typeface="Segoe UI Light"/>
              </a:rPr>
              <a:t> and 3</a:t>
            </a:r>
            <a:r>
              <a:rPr lang="en-US" sz="1400" baseline="30000">
                <a:solidFill>
                  <a:srgbClr val="107C10"/>
                </a:solidFill>
                <a:latin typeface="Segoe UI Light"/>
              </a:rPr>
              <a:t>rd</a:t>
            </a:r>
            <a:r>
              <a:rPr lang="en-US" sz="1400">
                <a:solidFill>
                  <a:srgbClr val="107C10"/>
                </a:solidFill>
                <a:latin typeface="Segoe UI Light"/>
              </a:rPr>
              <a:t> party apps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240655-1765-4343-A0A8-C48D95F98565}"/>
              </a:ext>
            </a:extLst>
          </p:cNvPr>
          <p:cNvSpPr txBox="1"/>
          <p:nvPr/>
        </p:nvSpPr>
        <p:spPr>
          <a:xfrm flipH="1">
            <a:off x="9724835" y="5541337"/>
            <a:ext cx="246716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APIs on Azure and outside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7A2FD6F9-28DA-5F42-9E6A-EF576CD99761}"/>
              </a:ext>
            </a:extLst>
          </p:cNvPr>
          <p:cNvSpPr/>
          <p:nvPr/>
        </p:nvSpPr>
        <p:spPr bwMode="auto">
          <a:xfrm rot="16200000">
            <a:off x="2153391" y="5637935"/>
            <a:ext cx="346056" cy="243544"/>
          </a:xfrm>
          <a:prstGeom prst="downArrow">
            <a:avLst/>
          </a:prstGeom>
          <a:solidFill>
            <a:srgbClr val="4885E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B055C0A2-BB44-6A49-9040-66B0EF7AE80C}"/>
              </a:ext>
            </a:extLst>
          </p:cNvPr>
          <p:cNvSpPr/>
          <p:nvPr/>
        </p:nvSpPr>
        <p:spPr bwMode="auto">
          <a:xfrm rot="16200000">
            <a:off x="2148194" y="2332117"/>
            <a:ext cx="346056" cy="243544"/>
          </a:xfrm>
          <a:prstGeom prst="downArrow">
            <a:avLst/>
          </a:prstGeom>
          <a:solidFill>
            <a:srgbClr val="DB47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CD4D054-E178-7743-9433-EFC7CD14D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1" y="3394875"/>
            <a:ext cx="1378005" cy="13780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1DC374-B7A7-304B-B26B-E26C5E43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09" y="4749166"/>
            <a:ext cx="607919" cy="60791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DFA0F9C-DF54-6141-848E-4AE7A3F50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50" y="3870749"/>
            <a:ext cx="607919" cy="6079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AA6D226-A035-A248-AFF9-31138E1C7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672" y="4786150"/>
            <a:ext cx="810286" cy="73392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65C639-E828-E644-83ED-1FEAE5464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672" y="3078855"/>
            <a:ext cx="607919" cy="60791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F005411-76A4-9F4D-8F69-BACEEE864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24" y="3073799"/>
            <a:ext cx="780288" cy="78028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73CADA-80A3-5440-A38A-A7F9E9BE094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34" y="3494892"/>
            <a:ext cx="1470573" cy="1470573"/>
          </a:xfrm>
          <a:prstGeom prst="rect">
            <a:avLst/>
          </a:prstGeom>
        </p:spPr>
      </p:pic>
      <p:sp>
        <p:nvSpPr>
          <p:cNvPr id="57" name="Down Arrow 56">
            <a:extLst>
              <a:ext uri="{FF2B5EF4-FFF2-40B4-BE49-F238E27FC236}">
                <a16:creationId xmlns:a16="http://schemas.microsoft.com/office/drawing/2014/main" id="{F03B92B4-C05D-3D43-BA6F-A5B5EBA6B37F}"/>
              </a:ext>
            </a:extLst>
          </p:cNvPr>
          <p:cNvSpPr/>
          <p:nvPr/>
        </p:nvSpPr>
        <p:spPr bwMode="auto">
          <a:xfrm rot="16200000">
            <a:off x="9377489" y="4009280"/>
            <a:ext cx="346056" cy="243544"/>
          </a:xfrm>
          <a:prstGeom prst="downArrow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Lock" descr="Locked, protected, safe&#10;">
            <a:extLst>
              <a:ext uri="{FF2B5EF4-FFF2-40B4-BE49-F238E27FC236}">
                <a16:creationId xmlns:a16="http://schemas.microsoft.com/office/drawing/2014/main" id="{4934DD31-DC70-264D-8A8B-D0A5385F740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67912" y="5531107"/>
            <a:ext cx="327121" cy="457200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38100" cap="sq">
            <a:solidFill>
              <a:srgbClr val="0D0D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59" name="Lock" descr="Locked, protected, safe&#10;">
            <a:extLst>
              <a:ext uri="{FF2B5EF4-FFF2-40B4-BE49-F238E27FC236}">
                <a16:creationId xmlns:a16="http://schemas.microsoft.com/office/drawing/2014/main" id="{52BCCFD4-34CE-A142-9711-F5366D76A0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63191" y="2157240"/>
            <a:ext cx="327121" cy="457200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38100" cap="sq">
            <a:solidFill>
              <a:srgbClr val="0D0D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60" name="Lock" descr="Locked, protected, safe&#10;">
            <a:extLst>
              <a:ext uri="{FF2B5EF4-FFF2-40B4-BE49-F238E27FC236}">
                <a16:creationId xmlns:a16="http://schemas.microsoft.com/office/drawing/2014/main" id="{7165993C-AD7C-8F42-B1DB-FA37970351D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56560" y="3867907"/>
            <a:ext cx="327121" cy="457200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38100" cap="sq">
            <a:solidFill>
              <a:srgbClr val="0D0D0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61" name="Lock" descr="Locked, protected, safe&#10;">
            <a:extLst>
              <a:ext uri="{FF2B5EF4-FFF2-40B4-BE49-F238E27FC236}">
                <a16:creationId xmlns:a16="http://schemas.microsoft.com/office/drawing/2014/main" id="{582C0DA3-93B0-1E47-BBF1-244B318F58B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63921" y="3875434"/>
            <a:ext cx="327121" cy="457200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38100" cap="sq">
            <a:solidFill>
              <a:srgbClr val="0D0D0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4CABF98-EEE6-9D4A-B264-ADAF9987DF91}"/>
              </a:ext>
            </a:extLst>
          </p:cNvPr>
          <p:cNvSpPr/>
          <p:nvPr/>
        </p:nvSpPr>
        <p:spPr bwMode="auto">
          <a:xfrm rot="5400000">
            <a:off x="3719031" y="2749524"/>
            <a:ext cx="5207622" cy="2732048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FFFFFF">
                <a:lumMod val="9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410826-1119-7A4C-B1B6-186970AF825F}"/>
              </a:ext>
            </a:extLst>
          </p:cNvPr>
          <p:cNvSpPr/>
          <p:nvPr/>
        </p:nvSpPr>
        <p:spPr bwMode="auto">
          <a:xfrm rot="5400000">
            <a:off x="5567679" y="1421025"/>
            <a:ext cx="1506873" cy="2189821"/>
          </a:xfrm>
          <a:prstGeom prst="rect">
            <a:avLst/>
          </a:prstGeom>
          <a:solidFill>
            <a:srgbClr val="D7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5255E8-B9A6-224D-A4D5-8779BB1456E9}"/>
              </a:ext>
            </a:extLst>
          </p:cNvPr>
          <p:cNvSpPr/>
          <p:nvPr/>
        </p:nvSpPr>
        <p:spPr bwMode="auto">
          <a:xfrm rot="5400000">
            <a:off x="5567679" y="3020534"/>
            <a:ext cx="1506873" cy="2189821"/>
          </a:xfrm>
          <a:prstGeom prst="rect">
            <a:avLst/>
          </a:prstGeom>
          <a:solidFill>
            <a:srgbClr val="107C1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5054D60-E4D6-834C-AC22-544F103D1F9A}"/>
              </a:ext>
            </a:extLst>
          </p:cNvPr>
          <p:cNvSpPr/>
          <p:nvPr/>
        </p:nvSpPr>
        <p:spPr bwMode="auto">
          <a:xfrm rot="5400000">
            <a:off x="5567680" y="4620042"/>
            <a:ext cx="1506873" cy="2189821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6F802D-F36E-4B4A-8A7F-7DFD08EEB9CC}"/>
              </a:ext>
            </a:extLst>
          </p:cNvPr>
          <p:cNvSpPr txBox="1"/>
          <p:nvPr/>
        </p:nvSpPr>
        <p:spPr>
          <a:xfrm>
            <a:off x="5226204" y="1913269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Developer portal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C33977F-007A-2344-B8E5-20DFBC808760}"/>
              </a:ext>
            </a:extLst>
          </p:cNvPr>
          <p:cNvSpPr txBox="1"/>
          <p:nvPr/>
        </p:nvSpPr>
        <p:spPr>
          <a:xfrm>
            <a:off x="5226205" y="5042068"/>
            <a:ext cx="218982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Azure portal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F462BA-41D3-A84F-808A-3C4952EFB653}"/>
              </a:ext>
            </a:extLst>
          </p:cNvPr>
          <p:cNvSpPr txBox="1"/>
          <p:nvPr/>
        </p:nvSpPr>
        <p:spPr>
          <a:xfrm>
            <a:off x="5226205" y="3474085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Gateway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BBAFF0-8B77-D04B-8C64-840A4D591C22}"/>
              </a:ext>
            </a:extLst>
          </p:cNvPr>
          <p:cNvSpPr txBox="1"/>
          <p:nvPr/>
        </p:nvSpPr>
        <p:spPr>
          <a:xfrm flipH="1">
            <a:off x="5226201" y="5732786"/>
            <a:ext cx="2189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Publish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57BD8B-8999-CE4D-A9FE-0820AECA4C02}"/>
              </a:ext>
            </a:extLst>
          </p:cNvPr>
          <p:cNvSpPr txBox="1"/>
          <p:nvPr/>
        </p:nvSpPr>
        <p:spPr>
          <a:xfrm flipH="1">
            <a:off x="5232783" y="4189527"/>
            <a:ext cx="218324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Mediate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F491A8-84E6-BE48-9653-5B0E2611A42B}"/>
              </a:ext>
            </a:extLst>
          </p:cNvPr>
          <p:cNvSpPr txBox="1"/>
          <p:nvPr/>
        </p:nvSpPr>
        <p:spPr>
          <a:xfrm flipH="1">
            <a:off x="5226202" y="2616881"/>
            <a:ext cx="218982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 i="1">
                <a:solidFill>
                  <a:srgbClr val="FFFFFF"/>
                </a:solidFill>
                <a:latin typeface="Segoe UI Light"/>
              </a:rPr>
              <a:t>Consume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7BA5406-A6AD-D747-BE20-C95C562228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27" y="1078156"/>
            <a:ext cx="645124" cy="64512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C79DB325-8ECC-A345-976F-7EFBAAF28249}"/>
              </a:ext>
            </a:extLst>
          </p:cNvPr>
          <p:cNvGrpSpPr/>
          <p:nvPr/>
        </p:nvGrpSpPr>
        <p:grpSpPr>
          <a:xfrm>
            <a:off x="371070" y="1707673"/>
            <a:ext cx="2137149" cy="1491602"/>
            <a:chOff x="609839" y="3686873"/>
            <a:chExt cx="2137149" cy="149160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14EAD04-3D4C-CB47-8CCC-65937D9D4B9E}"/>
                </a:ext>
              </a:extLst>
            </p:cNvPr>
            <p:cNvSpPr txBox="1"/>
            <p:nvPr/>
          </p:nvSpPr>
          <p:spPr>
            <a:xfrm flipH="1">
              <a:off x="609839" y="4689110"/>
              <a:ext cx="2137149" cy="489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D73B01"/>
                  </a:solidFill>
                  <a:effectLst/>
                  <a:uLnTx/>
                  <a:uFillTx/>
                  <a:latin typeface="Segoe UI Light"/>
                </a:rPr>
                <a:t>App developers</a:t>
              </a:r>
            </a:p>
          </p:txBody>
        </p:sp>
        <p:sp>
          <p:nvSpPr>
            <p:cNvPr id="75" name="people_7" title="Icon of two people">
              <a:extLst>
                <a:ext uri="{FF2B5EF4-FFF2-40B4-BE49-F238E27FC236}">
                  <a16:creationId xmlns:a16="http://schemas.microsoft.com/office/drawing/2014/main" id="{5748CCDB-6CE4-5A4C-90C4-7F4C7F3F02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900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47625" cap="sq">
              <a:solidFill>
                <a:srgbClr val="D7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EAA892A-6AB5-2F4A-8774-8B26FB7F5DEC}"/>
              </a:ext>
            </a:extLst>
          </p:cNvPr>
          <p:cNvGrpSpPr/>
          <p:nvPr/>
        </p:nvGrpSpPr>
        <p:grpSpPr>
          <a:xfrm>
            <a:off x="363190" y="5016667"/>
            <a:ext cx="2137150" cy="1486946"/>
            <a:chOff x="9565929" y="3686873"/>
            <a:chExt cx="2137150" cy="148694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80F328-D26B-E346-91DB-47EC601A7F19}"/>
                </a:ext>
              </a:extLst>
            </p:cNvPr>
            <p:cNvSpPr txBox="1"/>
            <p:nvPr/>
          </p:nvSpPr>
          <p:spPr>
            <a:xfrm flipH="1">
              <a:off x="9565929" y="4684454"/>
              <a:ext cx="2137150" cy="489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/>
                </a:rPr>
                <a:t>API publishers</a:t>
              </a:r>
            </a:p>
          </p:txBody>
        </p:sp>
        <p:sp>
          <p:nvSpPr>
            <p:cNvPr id="78" name="people_7" title="Icon of two people">
              <a:extLst>
                <a:ext uri="{FF2B5EF4-FFF2-40B4-BE49-F238E27FC236}">
                  <a16:creationId xmlns:a16="http://schemas.microsoft.com/office/drawing/2014/main" id="{FFBBEB6B-5CB1-9C46-96C0-7A32710B6E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5091" y="3686873"/>
              <a:ext cx="898828" cy="981250"/>
            </a:xfrm>
            <a:custGeom>
              <a:avLst/>
              <a:gdLst>
                <a:gd name="T0" fmla="*/ 26 w 316"/>
                <a:gd name="T1" fmla="*/ 200 h 345"/>
                <a:gd name="T2" fmla="*/ 85 w 316"/>
                <a:gd name="T3" fmla="*/ 141 h 345"/>
                <a:gd name="T4" fmla="*/ 144 w 316"/>
                <a:gd name="T5" fmla="*/ 200 h 345"/>
                <a:gd name="T6" fmla="*/ 85 w 316"/>
                <a:gd name="T7" fmla="*/ 259 h 345"/>
                <a:gd name="T8" fmla="*/ 26 w 316"/>
                <a:gd name="T9" fmla="*/ 200 h 345"/>
                <a:gd name="T10" fmla="*/ 172 w 316"/>
                <a:gd name="T11" fmla="*/ 345 h 345"/>
                <a:gd name="T12" fmla="*/ 86 w 316"/>
                <a:gd name="T13" fmla="*/ 259 h 345"/>
                <a:gd name="T14" fmla="*/ 0 w 316"/>
                <a:gd name="T15" fmla="*/ 345 h 345"/>
                <a:gd name="T16" fmla="*/ 229 w 316"/>
                <a:gd name="T17" fmla="*/ 118 h 345"/>
                <a:gd name="T18" fmla="*/ 288 w 316"/>
                <a:gd name="T19" fmla="*/ 59 h 345"/>
                <a:gd name="T20" fmla="*/ 229 w 316"/>
                <a:gd name="T21" fmla="*/ 0 h 345"/>
                <a:gd name="T22" fmla="*/ 170 w 316"/>
                <a:gd name="T23" fmla="*/ 59 h 345"/>
                <a:gd name="T24" fmla="*/ 229 w 316"/>
                <a:gd name="T25" fmla="*/ 118 h 345"/>
                <a:gd name="T26" fmla="*/ 316 w 316"/>
                <a:gd name="T27" fmla="*/ 204 h 345"/>
                <a:gd name="T28" fmla="*/ 230 w 316"/>
                <a:gd name="T29" fmla="*/ 118 h 345"/>
                <a:gd name="T30" fmla="*/ 144 w 316"/>
                <a:gd name="T31" fmla="*/ 20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345">
                  <a:moveTo>
                    <a:pt x="26" y="200"/>
                  </a:moveTo>
                  <a:cubicBezTo>
                    <a:pt x="26" y="167"/>
                    <a:pt x="52" y="141"/>
                    <a:pt x="85" y="141"/>
                  </a:cubicBezTo>
                  <a:cubicBezTo>
                    <a:pt x="117" y="141"/>
                    <a:pt x="144" y="167"/>
                    <a:pt x="144" y="200"/>
                  </a:cubicBezTo>
                  <a:cubicBezTo>
                    <a:pt x="144" y="233"/>
                    <a:pt x="117" y="259"/>
                    <a:pt x="85" y="259"/>
                  </a:cubicBezTo>
                  <a:cubicBezTo>
                    <a:pt x="52" y="259"/>
                    <a:pt x="26" y="233"/>
                    <a:pt x="26" y="200"/>
                  </a:cubicBezTo>
                  <a:close/>
                  <a:moveTo>
                    <a:pt x="172" y="345"/>
                  </a:moveTo>
                  <a:cubicBezTo>
                    <a:pt x="172" y="298"/>
                    <a:pt x="133" y="259"/>
                    <a:pt x="86" y="259"/>
                  </a:cubicBezTo>
                  <a:cubicBezTo>
                    <a:pt x="38" y="259"/>
                    <a:pt x="0" y="298"/>
                    <a:pt x="0" y="345"/>
                  </a:cubicBezTo>
                  <a:moveTo>
                    <a:pt x="229" y="118"/>
                  </a:moveTo>
                  <a:cubicBezTo>
                    <a:pt x="261" y="118"/>
                    <a:pt x="288" y="92"/>
                    <a:pt x="288" y="59"/>
                  </a:cubicBezTo>
                  <a:cubicBezTo>
                    <a:pt x="288" y="26"/>
                    <a:pt x="261" y="0"/>
                    <a:pt x="229" y="0"/>
                  </a:cubicBezTo>
                  <a:cubicBezTo>
                    <a:pt x="196" y="0"/>
                    <a:pt x="170" y="26"/>
                    <a:pt x="170" y="59"/>
                  </a:cubicBezTo>
                  <a:cubicBezTo>
                    <a:pt x="170" y="92"/>
                    <a:pt x="196" y="118"/>
                    <a:pt x="229" y="118"/>
                  </a:cubicBezTo>
                  <a:close/>
                  <a:moveTo>
                    <a:pt x="316" y="204"/>
                  </a:moveTo>
                  <a:cubicBezTo>
                    <a:pt x="316" y="157"/>
                    <a:pt x="277" y="118"/>
                    <a:pt x="230" y="118"/>
                  </a:cubicBezTo>
                  <a:cubicBezTo>
                    <a:pt x="182" y="118"/>
                    <a:pt x="144" y="157"/>
                    <a:pt x="144" y="204"/>
                  </a:cubicBezTo>
                </a:path>
              </a:pathLst>
            </a:custGeom>
            <a:noFill/>
            <a:ln w="4762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346DC4-8200-5A43-9165-B26287BA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protection</a:t>
            </a:r>
          </a:p>
        </p:txBody>
      </p:sp>
    </p:spTree>
    <p:extLst>
      <p:ext uri="{BB962C8B-B14F-4D97-AF65-F5344CB8AC3E}">
        <p14:creationId xmlns:p14="http://schemas.microsoft.com/office/powerpoint/2010/main" val="38850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VNETs and Hybrid</a:t>
            </a:r>
          </a:p>
        </p:txBody>
      </p:sp>
      <p:sp>
        <p:nvSpPr>
          <p:cNvPr id="4" name="Rectangle 3"/>
          <p:cNvSpPr/>
          <p:nvPr/>
        </p:nvSpPr>
        <p:spPr bwMode="auto">
          <a:xfrm rot="5400000">
            <a:off x="4039658" y="2543977"/>
            <a:ext cx="5207622" cy="273204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>
            <a:off x="5888306" y="1215478"/>
            <a:ext cx="1506873" cy="2189821"/>
          </a:xfrm>
          <a:prstGeom prst="rect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5888306" y="2814987"/>
            <a:ext cx="1506873" cy="2189821"/>
          </a:xfrm>
          <a:prstGeom prst="rect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rot="5400000">
            <a:off x="5888307" y="4414495"/>
            <a:ext cx="1506873" cy="2189821"/>
          </a:xfrm>
          <a:prstGeom prst="rect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85" y="1560381"/>
            <a:ext cx="1239825" cy="1239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150342" y="5902452"/>
            <a:ext cx="2608097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API managers and developers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71898" y="2670027"/>
            <a:ext cx="213714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App developers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9765648" y="5435546"/>
            <a:ext cx="246716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APIs on Azure and outside</a:t>
            </a:r>
          </a:p>
        </p:txBody>
      </p:sp>
      <p:sp>
        <p:nvSpPr>
          <p:cNvPr id="14" name="Down Arrow 13"/>
          <p:cNvSpPr/>
          <p:nvPr/>
        </p:nvSpPr>
        <p:spPr bwMode="auto">
          <a:xfrm rot="16200000">
            <a:off x="2153391" y="5432388"/>
            <a:ext cx="346056" cy="243544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 rot="16200000">
            <a:off x="2148194" y="2126570"/>
            <a:ext cx="346056" cy="243544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36" y="4810229"/>
            <a:ext cx="1277551" cy="12775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09" y="4543619"/>
            <a:ext cx="607919" cy="6079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50" y="3665202"/>
            <a:ext cx="607919" cy="6079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672" y="4580603"/>
            <a:ext cx="810286" cy="7339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672" y="2873308"/>
            <a:ext cx="607919" cy="6079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524" y="2868252"/>
            <a:ext cx="780288" cy="7802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34" y="3289345"/>
            <a:ext cx="1470573" cy="14705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46831" y="1707722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Developer portal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6832" y="4836521"/>
            <a:ext cx="2189821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Azure portal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46832" y="3268538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5546828" y="5527239"/>
            <a:ext cx="218982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bg1"/>
                </a:solidFill>
                <a:latin typeface="+mj-lt"/>
              </a:rPr>
              <a:t>Publish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5553410" y="3983980"/>
            <a:ext cx="218324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bg1"/>
                </a:solidFill>
                <a:latin typeface="+mj-lt"/>
              </a:rPr>
              <a:t>Mediate</a:t>
            </a:r>
          </a:p>
        </p:txBody>
      </p:sp>
      <p:sp>
        <p:nvSpPr>
          <p:cNvPr id="29" name="TextBox 28"/>
          <p:cNvSpPr txBox="1"/>
          <p:nvPr/>
        </p:nvSpPr>
        <p:spPr>
          <a:xfrm flipH="1">
            <a:off x="5546829" y="2411334"/>
            <a:ext cx="218982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bg1"/>
                </a:solidFill>
                <a:latin typeface="+mj-lt"/>
              </a:rPr>
              <a:t>Consume</a:t>
            </a:r>
          </a:p>
        </p:txBody>
      </p:sp>
      <p:sp>
        <p:nvSpPr>
          <p:cNvPr id="30" name="Down Arrow 29"/>
          <p:cNvSpPr/>
          <p:nvPr/>
        </p:nvSpPr>
        <p:spPr bwMode="auto">
          <a:xfrm rot="16200000">
            <a:off x="9377489" y="3803733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54" y="872609"/>
            <a:ext cx="645124" cy="645124"/>
          </a:xfrm>
          <a:prstGeom prst="rect">
            <a:avLst/>
          </a:prstGeom>
        </p:spPr>
      </p:pic>
      <p:sp>
        <p:nvSpPr>
          <p:cNvPr id="46" name="Down Arrow 45"/>
          <p:cNvSpPr/>
          <p:nvPr/>
        </p:nvSpPr>
        <p:spPr bwMode="auto">
          <a:xfrm rot="16200000">
            <a:off x="2148194" y="3753100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289946" y="4380896"/>
            <a:ext cx="244839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1</a:t>
            </a:r>
            <a:r>
              <a:rPr lang="en-US" sz="1400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st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and 3</a:t>
            </a:r>
            <a:r>
              <a:rPr lang="en-US" sz="1400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rd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party apps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1" y="3178177"/>
            <a:ext cx="1378005" cy="13780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08" y="3651692"/>
            <a:ext cx="607919" cy="6079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flipH="1">
            <a:off x="10036033" y="2877211"/>
            <a:ext cx="84810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rgbClr val="0179D6"/>
                </a:solidFill>
                <a:latin typeface="+mj-lt"/>
              </a:rPr>
              <a:t>VNET</a:t>
            </a:r>
            <a:endParaRPr lang="en-US" sz="1400" b="1" dirty="0">
              <a:solidFill>
                <a:srgbClr val="0179D6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9754780" y="2925991"/>
            <a:ext cx="992938" cy="1944269"/>
          </a:xfrm>
          <a:prstGeom prst="rect">
            <a:avLst/>
          </a:prstGeom>
          <a:noFill/>
          <a:ln w="28575">
            <a:solidFill>
              <a:srgbClr val="0179D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9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/>
      <p:bldP spid="11" grpId="0"/>
      <p:bldP spid="13" grpId="0"/>
      <p:bldP spid="14" grpId="0" animBg="1"/>
      <p:bldP spid="15" grpId="0" animBg="1"/>
      <p:bldP spid="24" grpId="0"/>
      <p:bldP spid="25" grpId="0"/>
      <p:bldP spid="27" grpId="0"/>
      <p:bldP spid="29" grpId="0"/>
      <p:bldP spid="32" grpId="0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VNETs and Hybrid</a:t>
            </a:r>
          </a:p>
        </p:txBody>
      </p:sp>
      <p:sp>
        <p:nvSpPr>
          <p:cNvPr id="4" name="Rectangle 3"/>
          <p:cNvSpPr/>
          <p:nvPr/>
        </p:nvSpPr>
        <p:spPr bwMode="auto">
          <a:xfrm rot="5400000">
            <a:off x="4039658" y="2543977"/>
            <a:ext cx="5207622" cy="273204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5888306" y="2814987"/>
            <a:ext cx="1506873" cy="2189821"/>
          </a:xfrm>
          <a:prstGeom prst="rect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46832" y="3268538"/>
            <a:ext cx="2189822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5553410" y="3983980"/>
            <a:ext cx="2183241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chemeClr val="bg1"/>
                </a:solidFill>
                <a:latin typeface="+mj-lt"/>
              </a:rPr>
              <a:t>Mediate</a:t>
            </a:r>
          </a:p>
        </p:txBody>
      </p:sp>
      <p:sp>
        <p:nvSpPr>
          <p:cNvPr id="30" name="Down Arrow 29"/>
          <p:cNvSpPr/>
          <p:nvPr/>
        </p:nvSpPr>
        <p:spPr bwMode="auto">
          <a:xfrm rot="16200000">
            <a:off x="9377489" y="3803733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54" y="872609"/>
            <a:ext cx="645124" cy="645124"/>
          </a:xfrm>
          <a:prstGeom prst="rect">
            <a:avLst/>
          </a:prstGeom>
        </p:spPr>
      </p:pic>
      <p:sp>
        <p:nvSpPr>
          <p:cNvPr id="46" name="Down Arrow 45"/>
          <p:cNvSpPr/>
          <p:nvPr/>
        </p:nvSpPr>
        <p:spPr bwMode="auto">
          <a:xfrm rot="16200000">
            <a:off x="2148194" y="3753100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flipH="1">
            <a:off x="289946" y="4380896"/>
            <a:ext cx="244839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1</a:t>
            </a:r>
            <a:r>
              <a:rPr lang="en-US" sz="1400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st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and 3</a:t>
            </a:r>
            <a:r>
              <a:rPr lang="en-US" sz="1400" baseline="30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rd</a:t>
            </a:r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party apps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1" y="3178177"/>
            <a:ext cx="1378005" cy="13780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08" y="3651692"/>
            <a:ext cx="607919" cy="6079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048153" y="2925992"/>
            <a:ext cx="5699564" cy="1944269"/>
          </a:xfrm>
          <a:prstGeom prst="rect">
            <a:avLst/>
          </a:prstGeom>
          <a:noFill/>
          <a:ln w="28575">
            <a:solidFill>
              <a:srgbClr val="0179D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3967090" y="2925991"/>
            <a:ext cx="6780628" cy="1944269"/>
          </a:xfrm>
          <a:prstGeom prst="rect">
            <a:avLst/>
          </a:prstGeom>
          <a:noFill/>
          <a:ln w="28575">
            <a:solidFill>
              <a:srgbClr val="0179D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196382" y="3469429"/>
            <a:ext cx="1007105" cy="909733"/>
            <a:chOff x="3706490" y="3311319"/>
            <a:chExt cx="678160" cy="612592"/>
          </a:xfrm>
          <a:noFill/>
        </p:grpSpPr>
        <p:sp>
          <p:nvSpPr>
            <p:cNvPr id="45" name="Rectangle 44"/>
            <p:cNvSpPr/>
            <p:nvPr/>
          </p:nvSpPr>
          <p:spPr bwMode="auto">
            <a:xfrm>
              <a:off x="3706490" y="3311319"/>
              <a:ext cx="678160" cy="61259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299" y="3385344"/>
              <a:ext cx="464541" cy="464541"/>
            </a:xfrm>
            <a:prstGeom prst="rect">
              <a:avLst/>
            </a:prstGeom>
            <a:grpFill/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78" y="833534"/>
            <a:ext cx="1470573" cy="1470573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17714" y="1753275"/>
            <a:ext cx="1161744" cy="1049421"/>
            <a:chOff x="8278263" y="5986583"/>
            <a:chExt cx="678160" cy="612592"/>
          </a:xfrm>
          <a:noFill/>
        </p:grpSpPr>
        <p:sp>
          <p:nvSpPr>
            <p:cNvPr id="54" name="Rectangle 53"/>
            <p:cNvSpPr/>
            <p:nvPr/>
          </p:nvSpPr>
          <p:spPr bwMode="auto">
            <a:xfrm>
              <a:off x="8278263" y="5986583"/>
              <a:ext cx="678160" cy="61259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461" y="6073997"/>
              <a:ext cx="437763" cy="437763"/>
            </a:xfrm>
            <a:prstGeom prst="rect">
              <a:avLst/>
            </a:prstGeom>
            <a:grpFill/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134" y="2288098"/>
            <a:ext cx="776844" cy="776844"/>
          </a:xfrm>
          <a:prstGeom prst="rect">
            <a:avLst/>
          </a:prstGeom>
        </p:spPr>
      </p:pic>
      <p:sp>
        <p:nvSpPr>
          <p:cNvPr id="56" name="Down Arrow 55"/>
          <p:cNvSpPr/>
          <p:nvPr/>
        </p:nvSpPr>
        <p:spPr bwMode="auto">
          <a:xfrm rot="13334853">
            <a:off x="8426339" y="3134661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 flipH="1">
            <a:off x="8798083" y="1828507"/>
            <a:ext cx="84810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rgbClr val="0179D6"/>
                </a:solidFill>
                <a:latin typeface="+mj-lt"/>
              </a:rPr>
              <a:t>VPN</a:t>
            </a:r>
            <a:endParaRPr lang="en-US" sz="1400" b="1" dirty="0">
              <a:solidFill>
                <a:srgbClr val="0179D6"/>
              </a:solidFill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9088100" y="1663201"/>
            <a:ext cx="995431" cy="1029870"/>
          </a:xfrm>
          <a:prstGeom prst="line">
            <a:avLst/>
          </a:prstGeom>
          <a:ln w="28575">
            <a:solidFill>
              <a:srgbClr val="3BBA55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9088099" y="1656366"/>
            <a:ext cx="995431" cy="1029870"/>
          </a:xfrm>
          <a:prstGeom prst="line">
            <a:avLst/>
          </a:prstGeom>
          <a:ln w="76200">
            <a:solidFill>
              <a:srgbClr val="3BBA55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10036033" y="2877211"/>
            <a:ext cx="84810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rgbClr val="0179D6"/>
                </a:solidFill>
                <a:latin typeface="+mj-lt"/>
              </a:rPr>
              <a:t>VNET</a:t>
            </a:r>
            <a:endParaRPr lang="en-US" sz="1400" b="1" dirty="0">
              <a:solidFill>
                <a:srgbClr val="0179D6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9754780" y="2925991"/>
            <a:ext cx="992938" cy="1944269"/>
          </a:xfrm>
          <a:prstGeom prst="rect">
            <a:avLst/>
          </a:prstGeom>
          <a:noFill/>
          <a:ln w="28575">
            <a:solidFill>
              <a:srgbClr val="0179D6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60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3" grpId="0" animBg="1"/>
      <p:bldP spid="56" grpId="0" animBg="1"/>
      <p:bldP spid="58" grpId="0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4F42-9C60-054D-B538-2597E287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PubSub</a:t>
            </a:r>
            <a:r>
              <a:rPr lang="en-US" dirty="0"/>
              <a:t> for two different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C35F9-6C52-0644-8F91-0F47FFBBCF17}"/>
              </a:ext>
            </a:extLst>
          </p:cNvPr>
          <p:cNvSpPr/>
          <p:nvPr/>
        </p:nvSpPr>
        <p:spPr bwMode="auto">
          <a:xfrm>
            <a:off x="584983" y="1438221"/>
            <a:ext cx="5467353" cy="1046621"/>
          </a:xfrm>
          <a:prstGeom prst="rect">
            <a:avLst/>
          </a:prstGeom>
          <a:solidFill>
            <a:srgbClr val="0070C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70" tIns="143415" rIns="179270" bIns="1434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2">
              <a:spcBef>
                <a:spcPts val="98"/>
              </a:spcBef>
            </a:pPr>
            <a:r>
              <a:rPr lang="en-US" sz="3100" dirty="0">
                <a:solidFill>
                  <a:srgbClr val="FFFFFF"/>
                </a:solidFill>
                <a:latin typeface="Segoe UI"/>
              </a:rPr>
              <a:t>Service Bus</a:t>
            </a:r>
          </a:p>
          <a:p>
            <a:pPr defTabSz="914192">
              <a:spcBef>
                <a:spcPts val="98"/>
              </a:spcBef>
            </a:pPr>
            <a:r>
              <a:rPr lang="en-US" sz="2400" dirty="0">
                <a:solidFill>
                  <a:srgbClr val="FFFFFF"/>
                </a:solidFill>
                <a:latin typeface="Segoe UI"/>
              </a:rPr>
              <a:t>Enterprise Messaging</a:t>
            </a:r>
            <a:endParaRPr lang="en-US" sz="2400" b="1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" name="Graphic 50">
            <a:extLst>
              <a:ext uri="{FF2B5EF4-FFF2-40B4-BE49-F238E27FC236}">
                <a16:creationId xmlns:a16="http://schemas.microsoft.com/office/drawing/2014/main" id="{690613DB-F71D-C34F-A506-8191506384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212" y="1589871"/>
            <a:ext cx="737635" cy="737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B33F13-E7EF-1942-99C4-3EF3E0285D7E}"/>
              </a:ext>
            </a:extLst>
          </p:cNvPr>
          <p:cNvSpPr/>
          <p:nvPr/>
        </p:nvSpPr>
        <p:spPr bwMode="auto">
          <a:xfrm>
            <a:off x="6397129" y="1435383"/>
            <a:ext cx="5471911" cy="1046621"/>
          </a:xfrm>
          <a:prstGeom prst="rect">
            <a:avLst/>
          </a:prstGeom>
          <a:solidFill>
            <a:srgbClr val="0070C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70" tIns="143415" rIns="179270" bIns="1434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2"/>
            <a:r>
              <a:rPr lang="en-US" sz="3100" dirty="0">
                <a:solidFill>
                  <a:srgbClr val="FFFFFF"/>
                </a:solidFill>
                <a:latin typeface="Segoe UI"/>
              </a:rPr>
              <a:t>Event Grid</a:t>
            </a:r>
          </a:p>
          <a:p>
            <a:pPr defTabSz="914192">
              <a:spcBef>
                <a:spcPts val="294"/>
              </a:spcBef>
            </a:pPr>
            <a:r>
              <a:rPr lang="en-US" sz="2400" dirty="0">
                <a:solidFill>
                  <a:srgbClr val="FFFFFF"/>
                </a:solidFill>
                <a:latin typeface="Segoe UI"/>
              </a:rPr>
              <a:t>Reactive Programming</a:t>
            </a:r>
            <a:endParaRPr lang="en-US" sz="2400" b="1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8" name="Graphic 44">
            <a:extLst>
              <a:ext uri="{FF2B5EF4-FFF2-40B4-BE49-F238E27FC236}">
                <a16:creationId xmlns:a16="http://schemas.microsoft.com/office/drawing/2014/main" id="{36D93540-6339-1342-A4B5-2F8A4842A5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6008" y="1589871"/>
            <a:ext cx="737639" cy="7376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1C9D3E-342A-2040-8267-EB801E92B61C}"/>
              </a:ext>
            </a:extLst>
          </p:cNvPr>
          <p:cNvSpPr/>
          <p:nvPr/>
        </p:nvSpPr>
        <p:spPr bwMode="auto">
          <a:xfrm>
            <a:off x="6397129" y="2482006"/>
            <a:ext cx="5471911" cy="378457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70" tIns="143415" rIns="179270" bIns="1434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2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834C336-DE25-924B-B50D-DD8FFD08791F}"/>
              </a:ext>
            </a:extLst>
          </p:cNvPr>
          <p:cNvSpPr txBox="1">
            <a:spLocks/>
          </p:cNvSpPr>
          <p:nvPr/>
        </p:nvSpPr>
        <p:spPr>
          <a:xfrm>
            <a:off x="6397128" y="2479166"/>
            <a:ext cx="5406258" cy="3537607"/>
          </a:xfrm>
          <a:prstGeom prst="rect">
            <a:avLst/>
          </a:prstGeom>
        </p:spPr>
        <p:txBody>
          <a:bodyPr vert="horz" wrap="square" lIns="89636" tIns="44817" rIns="89636" bIns="44817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Events are raised by other services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Independent individual messages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Push semantics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Filtering and routing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Pay as you go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Fan 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3881BC-4E08-E543-AD13-FE055CC5BD65}"/>
              </a:ext>
            </a:extLst>
          </p:cNvPr>
          <p:cNvSpPr/>
          <p:nvPr/>
        </p:nvSpPr>
        <p:spPr bwMode="auto">
          <a:xfrm>
            <a:off x="584982" y="2479166"/>
            <a:ext cx="5467352" cy="37874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70" tIns="143415" rIns="179270" bIns="1434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2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1A1B8AD-EC3D-994F-A3E4-DC7484EE91DB}"/>
              </a:ext>
            </a:extLst>
          </p:cNvPr>
          <p:cNvSpPr txBox="1">
            <a:spLocks/>
          </p:cNvSpPr>
          <p:nvPr/>
        </p:nvSpPr>
        <p:spPr>
          <a:xfrm>
            <a:off x="607388" y="2482626"/>
            <a:ext cx="5572746" cy="3693807"/>
          </a:xfrm>
          <a:prstGeom prst="rect">
            <a:avLst/>
          </a:prstGeom>
        </p:spPr>
        <p:txBody>
          <a:bodyPr vert="horz" wrap="square" lIns="89636" tIns="44817" rIns="89636" bIns="44817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Queue semantics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Rich filters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Instantaneous consistency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Strict ordering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JMS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Geo-Replication &amp; Availability</a:t>
            </a:r>
          </a:p>
          <a:p>
            <a:pPr marL="0" indent="0" defTabSz="896306">
              <a:buSzTx/>
              <a:buNone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Rich broker features</a:t>
            </a:r>
          </a:p>
        </p:txBody>
      </p:sp>
    </p:spTree>
    <p:extLst>
      <p:ext uri="{BB962C8B-B14F-4D97-AF65-F5344CB8AC3E}">
        <p14:creationId xmlns:p14="http://schemas.microsoft.com/office/powerpoint/2010/main" val="11732119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A82A7-84FB-4434-9A05-D338958B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00CCA9-ED97-4EC1-A94E-B7626888C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2743" y="2139575"/>
            <a:ext cx="3042342" cy="3639289"/>
          </a:xfrm>
        </p:spPr>
        <p:txBody>
          <a:bodyPr anchor="ctr">
            <a:normAutofit/>
          </a:bodyPr>
          <a:lstStyle/>
          <a:p>
            <a:pPr marL="171450" indent="-171450"/>
            <a:r>
              <a:rPr lang="en-US" sz="2000" dirty="0"/>
              <a:t>Auto-delete on idle</a:t>
            </a:r>
          </a:p>
          <a:p>
            <a:pPr marL="171450" indent="-171450"/>
            <a:r>
              <a:rPr lang="en-US" sz="2000" dirty="0" err="1"/>
              <a:t>OnMessage</a:t>
            </a:r>
            <a:endParaRPr lang="en-US" sz="2000" dirty="0"/>
          </a:p>
          <a:p>
            <a:pPr marL="171450" indent="-171450"/>
            <a:r>
              <a:rPr lang="en-US" sz="2000" dirty="0"/>
              <a:t>Duplicate detection</a:t>
            </a:r>
          </a:p>
          <a:p>
            <a:pPr marL="171450" indent="-171450"/>
            <a:r>
              <a:rPr lang="en-US" sz="2000" dirty="0"/>
              <a:t>Filters</a:t>
            </a:r>
          </a:p>
          <a:p>
            <a:pPr marL="171450" indent="-171450"/>
            <a:r>
              <a:rPr lang="en-US" sz="2000" dirty="0"/>
              <a:t>Actions</a:t>
            </a:r>
          </a:p>
          <a:p>
            <a:pPr marL="171450" indent="-171450"/>
            <a:r>
              <a:rPr lang="en-US" sz="2000" dirty="0"/>
              <a:t>Transactions</a:t>
            </a:r>
          </a:p>
          <a:p>
            <a:pPr marL="171450" indent="-171450"/>
            <a:r>
              <a:rPr lang="en-US" sz="2000" dirty="0"/>
              <a:t>Poison message handling</a:t>
            </a:r>
          </a:p>
          <a:p>
            <a:pPr marL="171450" indent="-171450"/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1CCBDF-6EC4-4355-865E-71597D3C4F88}"/>
              </a:ext>
            </a:extLst>
          </p:cNvPr>
          <p:cNvSpPr txBox="1">
            <a:spLocks/>
          </p:cNvSpPr>
          <p:nvPr/>
        </p:nvSpPr>
        <p:spPr>
          <a:xfrm>
            <a:off x="6274872" y="2139575"/>
            <a:ext cx="2560204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Scheduled delivery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To Live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ForwardTo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Defer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AF6E595-F919-454E-95F3-676531372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832" y="525343"/>
            <a:ext cx="5614875" cy="1325563"/>
          </a:xfrm>
        </p:spPr>
        <p:txBody>
          <a:bodyPr/>
          <a:lstStyle/>
          <a:p>
            <a:r>
              <a:rPr lang="en-US" dirty="0"/>
              <a:t>Features of Service Bus</a:t>
            </a:r>
          </a:p>
        </p:txBody>
      </p:sp>
    </p:spTree>
    <p:extLst>
      <p:ext uri="{BB962C8B-B14F-4D97-AF65-F5344CB8AC3E}">
        <p14:creationId xmlns:p14="http://schemas.microsoft.com/office/powerpoint/2010/main" val="2225158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queue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413" y="1329465"/>
            <a:ext cx="10925178" cy="198208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Sender sends message to queue</a:t>
            </a:r>
          </a:p>
          <a:p>
            <a:r>
              <a:rPr lang="en-US" dirty="0">
                <a:solidFill>
                  <a:schemeClr val="tx1"/>
                </a:solidFill>
              </a:rPr>
              <a:t>Queue ACKs receipt</a:t>
            </a:r>
          </a:p>
          <a:p>
            <a:r>
              <a:rPr lang="en-US" dirty="0">
                <a:solidFill>
                  <a:schemeClr val="tx1"/>
                </a:solidFill>
              </a:rPr>
              <a:t>Receiver connects to queue &amp; retrieves message</a:t>
            </a:r>
          </a:p>
          <a:p>
            <a:r>
              <a:rPr lang="en-US" dirty="0">
                <a:solidFill>
                  <a:schemeClr val="tx1"/>
                </a:solidFill>
              </a:rPr>
              <a:t>Receiver ACKs complete (or other action)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25" y="4906196"/>
            <a:ext cx="854518" cy="67911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48" y="4882951"/>
            <a:ext cx="854518" cy="67911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7" name="Isosceles Triangle 6"/>
          <p:cNvSpPr/>
          <p:nvPr/>
        </p:nvSpPr>
        <p:spPr bwMode="auto">
          <a:xfrm>
            <a:off x="5850884" y="4968254"/>
            <a:ext cx="420199" cy="420199"/>
          </a:xfrm>
          <a:prstGeom prst="triangl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 bwMode="auto">
          <a:xfrm>
            <a:off x="10405560" y="4968254"/>
            <a:ext cx="420199" cy="420199"/>
          </a:xfrm>
          <a:prstGeom prst="triangl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38465" y="4816101"/>
            <a:ext cx="1505712" cy="815993"/>
          </a:xfrm>
          <a:prstGeom prst="ellipse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Sender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9877794" y="4816101"/>
            <a:ext cx="1505712" cy="815993"/>
          </a:xfrm>
          <a:prstGeom prst="ellipse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Receiver</a:t>
            </a:r>
          </a:p>
        </p:txBody>
      </p:sp>
      <p:sp>
        <p:nvSpPr>
          <p:cNvPr id="11" name="Can 10"/>
          <p:cNvSpPr/>
          <p:nvPr/>
        </p:nvSpPr>
        <p:spPr bwMode="auto">
          <a:xfrm rot="5400000">
            <a:off x="5745836" y="4409465"/>
            <a:ext cx="1050498" cy="161076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099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109E-6 7.76214E-7 L 0.40503 -0.00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45" y="-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906E-6 1.08488E-6 L -0.39584 0.0104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8" y="5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6732E-6 2.18793E-6 L 0.38664 -0.0011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26" y="-6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41E-6 1.08488E-6 L -0.39852 1.08488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&amp; Subscriptions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413" y="1329466"/>
            <a:ext cx="10925178" cy="146501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Sender only knows about Topic</a:t>
            </a:r>
          </a:p>
          <a:p>
            <a:r>
              <a:rPr lang="en-US" dirty="0">
                <a:solidFill>
                  <a:schemeClr val="tx1"/>
                </a:solidFill>
              </a:rPr>
              <a:t>Receivers only know about Subscriptions</a:t>
            </a:r>
          </a:p>
          <a:p>
            <a:r>
              <a:rPr lang="en-US" dirty="0">
                <a:solidFill>
                  <a:schemeClr val="tx1"/>
                </a:solidFill>
              </a:rPr>
              <a:t>Filters and Actions exist on Subscriptions</a:t>
            </a:r>
          </a:p>
        </p:txBody>
      </p:sp>
      <p:sp>
        <p:nvSpPr>
          <p:cNvPr id="5" name="Can 4"/>
          <p:cNvSpPr/>
          <p:nvPr/>
        </p:nvSpPr>
        <p:spPr bwMode="auto">
          <a:xfrm rot="5400000">
            <a:off x="2524309" y="3569066"/>
            <a:ext cx="1050498" cy="161076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algn="ctr" defTabSz="856971" fontAlgn="base">
              <a:spcBef>
                <a:spcPct val="0"/>
              </a:spcBef>
              <a:spcAft>
                <a:spcPct val="0"/>
              </a:spcAft>
            </a:pPr>
            <a:endParaRPr lang="en-US" sz="183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Can 5"/>
          <p:cNvSpPr/>
          <p:nvPr/>
        </p:nvSpPr>
        <p:spPr bwMode="auto">
          <a:xfrm rot="5400000">
            <a:off x="7517422" y="4010027"/>
            <a:ext cx="728850" cy="2030962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algn="ctr" defTabSz="856971" fontAlgn="base">
              <a:spcBef>
                <a:spcPct val="0"/>
              </a:spcBef>
              <a:spcAft>
                <a:spcPct val="0"/>
              </a:spcAft>
            </a:pPr>
            <a:endParaRPr lang="en-US" sz="183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Can 6"/>
          <p:cNvSpPr/>
          <p:nvPr/>
        </p:nvSpPr>
        <p:spPr bwMode="auto">
          <a:xfrm rot="5400000">
            <a:off x="7517422" y="2685267"/>
            <a:ext cx="728850" cy="2030962"/>
          </a:xfrm>
          <a:prstGeom prst="can">
            <a:avLst/>
          </a:prstGeom>
          <a:solidFill>
            <a:srgbClr val="969696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algn="ctr" defTabSz="856971" fontAlgn="base">
              <a:spcBef>
                <a:spcPct val="0"/>
              </a:spcBef>
              <a:spcAft>
                <a:spcPct val="0"/>
              </a:spcAft>
            </a:pPr>
            <a:endParaRPr lang="en-US" sz="183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8" name="Straight Arrow Connector 7"/>
          <p:cNvCxnSpPr>
            <a:stCxn id="5" idx="1"/>
            <a:endCxn id="7" idx="3"/>
          </p:cNvCxnSpPr>
          <p:nvPr/>
        </p:nvCxnSpPr>
        <p:spPr>
          <a:xfrm flipV="1">
            <a:off x="3854940" y="3700748"/>
            <a:ext cx="3011427" cy="673702"/>
          </a:xfrm>
          <a:prstGeom prst="straightConnector1">
            <a:avLst/>
          </a:prstGeom>
          <a:ln w="412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0129" y="3700745"/>
            <a:ext cx="1839854" cy="500784"/>
          </a:xfrm>
          <a:prstGeom prst="rect">
            <a:avLst/>
          </a:prstGeom>
          <a:solidFill>
            <a:srgbClr val="0078D7"/>
          </a:solidFill>
        </p:spPr>
        <p:txBody>
          <a:bodyPr wrap="none" lIns="168080" tIns="134464" rIns="168080" bIns="134464" rtlCol="0">
            <a:spAutoFit/>
          </a:bodyPr>
          <a:lstStyle/>
          <a:p>
            <a:pPr defTabSz="840362">
              <a:lnSpc>
                <a:spcPct val="90000"/>
              </a:lnSpc>
              <a:spcAft>
                <a:spcPts val="551"/>
              </a:spcAft>
            </a:pPr>
            <a:r>
              <a:rPr lang="en-US" sz="1655" kern="0" dirty="0">
                <a:solidFill>
                  <a:schemeClr val="bg1"/>
                </a:solidFill>
                <a:latin typeface="Segoe UI"/>
              </a:rPr>
              <a:t>“type” = “order”</a:t>
            </a:r>
          </a:p>
        </p:txBody>
      </p:sp>
      <p:cxnSp>
        <p:nvCxnSpPr>
          <p:cNvPr id="10" name="Straight Arrow Connector 9"/>
          <p:cNvCxnSpPr>
            <a:stCxn id="5" idx="1"/>
            <a:endCxn id="6" idx="3"/>
          </p:cNvCxnSpPr>
          <p:nvPr/>
        </p:nvCxnSpPr>
        <p:spPr>
          <a:xfrm>
            <a:off x="3854940" y="4374450"/>
            <a:ext cx="3011427" cy="651059"/>
          </a:xfrm>
          <a:prstGeom prst="straightConnector1">
            <a:avLst/>
          </a:prstGeom>
          <a:ln w="412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0128" y="4469053"/>
            <a:ext cx="1884738" cy="500784"/>
          </a:xfrm>
          <a:prstGeom prst="rect">
            <a:avLst/>
          </a:prstGeom>
          <a:solidFill>
            <a:srgbClr val="0078D7"/>
          </a:solidFill>
        </p:spPr>
        <p:txBody>
          <a:bodyPr wrap="none" lIns="168080" tIns="134464" rIns="168080" bIns="134464" rtlCol="0">
            <a:spAutoFit/>
          </a:bodyPr>
          <a:lstStyle/>
          <a:p>
            <a:pPr defTabSz="840362">
              <a:lnSpc>
                <a:spcPct val="90000"/>
              </a:lnSpc>
              <a:spcAft>
                <a:spcPts val="551"/>
              </a:spcAft>
            </a:pPr>
            <a:r>
              <a:rPr lang="en-US" sz="1655" kern="0" dirty="0">
                <a:solidFill>
                  <a:schemeClr val="bg1"/>
                </a:solidFill>
                <a:latin typeface="Segoe UI"/>
              </a:rPr>
              <a:t>“type” = “quote”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54946" y="4122925"/>
            <a:ext cx="1019116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defTabSz="840362">
              <a:lnSpc>
                <a:spcPct val="90000"/>
              </a:lnSpc>
              <a:spcAft>
                <a:spcPts val="551"/>
              </a:spcAft>
            </a:pPr>
            <a:r>
              <a:rPr lang="en-US" sz="2206" kern="0" dirty="0">
                <a:solidFill>
                  <a:schemeClr val="bg1"/>
                </a:solidFill>
                <a:latin typeface="Segoe UI"/>
              </a:rPr>
              <a:t>Topic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72280" y="3412940"/>
            <a:ext cx="2121982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defTabSz="840362">
              <a:lnSpc>
                <a:spcPct val="90000"/>
              </a:lnSpc>
              <a:spcAft>
                <a:spcPts val="551"/>
              </a:spcAft>
            </a:pPr>
            <a:r>
              <a:rPr lang="en-US" sz="2206" kern="0" dirty="0">
                <a:latin typeface="Segoe UI"/>
              </a:rPr>
              <a:t>Subscription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2279" y="4759630"/>
            <a:ext cx="2121982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defTabSz="840362">
              <a:lnSpc>
                <a:spcPct val="90000"/>
              </a:lnSpc>
              <a:spcAft>
                <a:spcPts val="551"/>
              </a:spcAft>
            </a:pPr>
            <a:r>
              <a:rPr lang="en-US" sz="2206" kern="0" dirty="0">
                <a:latin typeface="Segoe UI"/>
              </a:rPr>
              <a:t>Subscription 2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23986" y="3250602"/>
            <a:ext cx="1282009" cy="1043805"/>
            <a:chOff x="67050" y="3792935"/>
            <a:chExt cx="1394898" cy="113571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929" y="4189744"/>
              <a:ext cx="929763" cy="738909"/>
            </a:xfrm>
            <a:prstGeom prst="rect">
              <a:avLst/>
            </a:prstGeom>
            <a:solidFill>
              <a:schemeClr val="accent3"/>
            </a:solidFill>
          </p:spPr>
        </p:pic>
        <p:sp>
          <p:nvSpPr>
            <p:cNvPr id="4" name="TextBox 3"/>
            <p:cNvSpPr txBox="1"/>
            <p:nvPr/>
          </p:nvSpPr>
          <p:spPr>
            <a:xfrm>
              <a:off x="67050" y="3792935"/>
              <a:ext cx="1394898" cy="516974"/>
            </a:xfrm>
            <a:prstGeom prst="rect">
              <a:avLst/>
            </a:prstGeom>
            <a:noFill/>
          </p:spPr>
          <p:txBody>
            <a:bodyPr wrap="none" lIns="168080" tIns="134464" rIns="168080" bIns="134464" rtlCol="0">
              <a:spAutoFit/>
            </a:bodyPr>
            <a:lstStyle/>
            <a:p>
              <a:pPr defTabSz="840362">
                <a:lnSpc>
                  <a:spcPct val="90000"/>
                </a:lnSpc>
                <a:spcAft>
                  <a:spcPts val="551"/>
                </a:spcAft>
              </a:pPr>
              <a:r>
                <a:rPr lang="en-US" sz="1470" kern="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type=order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1001" y="4237728"/>
            <a:ext cx="1358718" cy="1043805"/>
            <a:chOff x="25622" y="3792935"/>
            <a:chExt cx="1478360" cy="113571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929" y="4189744"/>
              <a:ext cx="929763" cy="738909"/>
            </a:xfrm>
            <a:prstGeom prst="rect">
              <a:avLst/>
            </a:prstGeom>
            <a:solidFill>
              <a:schemeClr val="accent3"/>
            </a:solidFill>
          </p:spPr>
        </p:pic>
        <p:sp>
          <p:nvSpPr>
            <p:cNvPr id="20" name="TextBox 19"/>
            <p:cNvSpPr txBox="1"/>
            <p:nvPr/>
          </p:nvSpPr>
          <p:spPr>
            <a:xfrm>
              <a:off x="25622" y="3792935"/>
              <a:ext cx="1478360" cy="517065"/>
            </a:xfrm>
            <a:prstGeom prst="rect">
              <a:avLst/>
            </a:prstGeom>
            <a:noFill/>
          </p:spPr>
          <p:txBody>
            <a:bodyPr wrap="square" lIns="168080" tIns="134464" rIns="168080" bIns="134464" rtlCol="0">
              <a:spAutoFit/>
            </a:bodyPr>
            <a:lstStyle/>
            <a:p>
              <a:pPr defTabSz="840362">
                <a:lnSpc>
                  <a:spcPct val="90000"/>
                </a:lnSpc>
                <a:spcAft>
                  <a:spcPts val="551"/>
                </a:spcAft>
              </a:pPr>
              <a:r>
                <a:rPr lang="en-US" sz="1470" kern="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type=quote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131557" y="3290531"/>
            <a:ext cx="956599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defTabSz="840362">
              <a:lnSpc>
                <a:spcPct val="90000"/>
              </a:lnSpc>
              <a:spcAft>
                <a:spcPts val="551"/>
              </a:spcAft>
            </a:pPr>
            <a:r>
              <a:rPr lang="en-US" sz="2206" kern="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Filter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0023" y="4829663"/>
            <a:ext cx="956599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defTabSz="840362">
              <a:lnSpc>
                <a:spcPct val="90000"/>
              </a:lnSpc>
              <a:spcAft>
                <a:spcPts val="551"/>
              </a:spcAft>
            </a:pPr>
            <a:r>
              <a:rPr lang="en-US" sz="2206" kern="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432720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2996 L 0.16658 0.096 L 0.59471 -0.01657 " pathEditMode="relative" ptsTypes="AAA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7 0.03064 L 0.16594 -0.05334 L 0.59344 0.04449 " pathEditMode="relative" ptsTypes="A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8C86-C892-604E-B056-A2716DD2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does Se</a:t>
            </a:r>
            <a:r>
              <a:rPr lang="en-US">
                <a:solidFill>
                  <a:srgbClr val="000000"/>
                </a:solidFill>
              </a:rPr>
              <a:t>rvi</a:t>
            </a:r>
            <a:r>
              <a:rPr lang="en-US"/>
              <a:t>ce Bus fit in?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2A887-FC7C-F748-9E7D-886F3DCFBB83}"/>
              </a:ext>
            </a:extLst>
          </p:cNvPr>
          <p:cNvSpPr txBox="1">
            <a:spLocks/>
          </p:cNvSpPr>
          <p:nvPr/>
        </p:nvSpPr>
        <p:spPr>
          <a:xfrm>
            <a:off x="469838" y="1189495"/>
            <a:ext cx="11215847" cy="490010"/>
          </a:xfrm>
          <a:prstGeom prst="rect">
            <a:avLst/>
          </a:prstGeom>
        </p:spPr>
        <p:txBody>
          <a:bodyPr lIns="89636" tIns="44817" rIns="89636" bIns="44817"/>
          <a:lstStyle>
            <a:lvl1pPr marL="228564" marR="0" indent="-228564" algn="l" defTabSz="9325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27" marR="0" indent="-228564" algn="l" defTabSz="9325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691" marR="0" indent="-228564" algn="l" defTabSz="9325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256" marR="0" indent="-228564" algn="l" defTabSz="9325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2819" marR="0" indent="-228564" algn="l" defTabSz="9325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633" indent="-233149" algn="l" defTabSz="9325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2" indent="-233149" algn="l" defTabSz="9325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29" indent="-233149" algn="l" defTabSz="9325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28" indent="-233149" algn="l" defTabSz="9325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415">
              <a:buNone/>
            </a:pPr>
            <a:r>
              <a:rPr lang="en-US" sz="2600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Decoupling and providing durability are primary drivers for using Service 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831" y="401340"/>
            <a:ext cx="592608" cy="592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5" y="1990675"/>
            <a:ext cx="1308967" cy="1364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8823" y="3687955"/>
            <a:ext cx="1256334" cy="1083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148" y="3224688"/>
            <a:ext cx="888575" cy="8885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1476" y="5484398"/>
            <a:ext cx="2286527" cy="605214"/>
          </a:xfrm>
          <a:prstGeom prst="rect">
            <a:avLst/>
          </a:prstGeom>
          <a:noFill/>
        </p:spPr>
        <p:txBody>
          <a:bodyPr wrap="none" lIns="164762" tIns="131810" rIns="164762" bIns="131810" rtlCol="0">
            <a:spAutoFit/>
          </a:bodyPr>
          <a:lstStyle/>
          <a:p>
            <a:pPr algn="ctr" defTabSz="823732">
              <a:lnSpc>
                <a:spcPct val="90000"/>
              </a:lnSpc>
              <a:spcAft>
                <a:spcPts val="540"/>
              </a:spcAft>
            </a:pPr>
            <a:r>
              <a:rPr lang="en-US" sz="2400" kern="0" dirty="0">
                <a:solidFill>
                  <a:srgbClr val="1A1A1A">
                    <a:lumMod val="75000"/>
                    <a:lumOff val="25000"/>
                  </a:srgbClr>
                </a:solidFill>
                <a:latin typeface="Segoe UI"/>
              </a:rPr>
              <a:t>Frontend / UX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23201" y="5484398"/>
            <a:ext cx="3273837" cy="605214"/>
          </a:xfrm>
          <a:prstGeom prst="rect">
            <a:avLst/>
          </a:prstGeom>
          <a:noFill/>
        </p:spPr>
        <p:txBody>
          <a:bodyPr wrap="none" lIns="164762" tIns="131810" rIns="164762" bIns="131810" rtlCol="0">
            <a:spAutoFit/>
          </a:bodyPr>
          <a:lstStyle/>
          <a:p>
            <a:pPr algn="ctr" defTabSz="823732">
              <a:lnSpc>
                <a:spcPct val="90000"/>
              </a:lnSpc>
              <a:spcAft>
                <a:spcPts val="540"/>
              </a:spcAft>
            </a:pPr>
            <a:r>
              <a:rPr lang="en-US" sz="2400" kern="0" dirty="0">
                <a:solidFill>
                  <a:srgbClr val="1A1A1A">
                    <a:lumMod val="75000"/>
                    <a:lumOff val="25000"/>
                  </a:srgbClr>
                </a:solidFill>
                <a:latin typeface="Segoe UI"/>
              </a:rPr>
              <a:t>Backend / Processing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0929" y="2022100"/>
            <a:ext cx="1252736" cy="605214"/>
          </a:xfrm>
          <a:prstGeom prst="rect">
            <a:avLst/>
          </a:prstGeom>
          <a:noFill/>
        </p:spPr>
        <p:txBody>
          <a:bodyPr wrap="none" lIns="164762" tIns="131810" rIns="164762" bIns="131810" rtlCol="0">
            <a:spAutoFit/>
          </a:bodyPr>
          <a:lstStyle/>
          <a:p>
            <a:pPr algn="ctr" defTabSz="823732">
              <a:lnSpc>
                <a:spcPct val="90000"/>
              </a:lnSpc>
              <a:spcAft>
                <a:spcPts val="540"/>
              </a:spcAft>
            </a:pPr>
            <a:r>
              <a:rPr lang="en-US" sz="2400" kern="0" dirty="0">
                <a:solidFill>
                  <a:srgbClr val="1A1A1A">
                    <a:lumMod val="75000"/>
                    <a:lumOff val="25000"/>
                  </a:srgbClr>
                </a:solidFill>
                <a:latin typeface="Segoe UI"/>
              </a:rPr>
              <a:t>Queue</a:t>
            </a:r>
          </a:p>
        </p:txBody>
      </p:sp>
      <p:sp>
        <p:nvSpPr>
          <p:cNvPr id="21" name="Right Brace 20"/>
          <p:cNvSpPr/>
          <p:nvPr/>
        </p:nvSpPr>
        <p:spPr>
          <a:xfrm rot="5400000">
            <a:off x="9595737" y="3565976"/>
            <a:ext cx="328769" cy="3132298"/>
          </a:xfrm>
          <a:prstGeom prst="rightBrace">
            <a:avLst>
              <a:gd name="adj1" fmla="val 146892"/>
              <a:gd name="adj2" fmla="val 50000"/>
            </a:avLst>
          </a:prstGeom>
          <a:noFill/>
          <a:ln w="190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89609" tIns="44804" rIns="89609" bIns="448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34">
              <a:defRPr/>
            </a:pPr>
            <a:endParaRPr lang="en-US">
              <a:solidFill>
                <a:srgbClr val="1A1A1A">
                  <a:lumMod val="75000"/>
                  <a:lumOff val="25000"/>
                </a:srgbClr>
              </a:solidFill>
              <a:latin typeface="Segoe UI Semilight"/>
              <a:ea typeface="MS PGothic" panose="020B0600070205080204" pitchFamily="34" charset="-128"/>
            </a:endParaRPr>
          </a:p>
        </p:txBody>
      </p:sp>
      <p:sp>
        <p:nvSpPr>
          <p:cNvPr id="22" name="Right Brace 21"/>
          <p:cNvSpPr/>
          <p:nvPr/>
        </p:nvSpPr>
        <p:spPr>
          <a:xfrm rot="5400000">
            <a:off x="1472831" y="4124777"/>
            <a:ext cx="323818" cy="2019657"/>
          </a:xfrm>
          <a:prstGeom prst="rightBrace">
            <a:avLst>
              <a:gd name="adj1" fmla="val 146892"/>
              <a:gd name="adj2" fmla="val 50000"/>
            </a:avLst>
          </a:prstGeom>
          <a:noFill/>
          <a:ln w="190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89609" tIns="44804" rIns="89609" bIns="448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34">
              <a:defRPr/>
            </a:pPr>
            <a:endParaRPr lang="en-US">
              <a:solidFill>
                <a:srgbClr val="1A1A1A">
                  <a:lumMod val="75000"/>
                  <a:lumOff val="25000"/>
                </a:srgbClr>
              </a:solidFill>
              <a:latin typeface="Segoe UI Semilight"/>
              <a:ea typeface="MS PGothic" panose="020B0600070205080204" pitchFamily="34" charset="-128"/>
            </a:endParaRPr>
          </a:p>
        </p:txBody>
      </p:sp>
      <p:sp>
        <p:nvSpPr>
          <p:cNvPr id="23" name="Right Brace 22"/>
          <p:cNvSpPr/>
          <p:nvPr/>
        </p:nvSpPr>
        <p:spPr>
          <a:xfrm rot="5400000" flipH="1">
            <a:off x="5691607" y="1762456"/>
            <a:ext cx="333660" cy="2019657"/>
          </a:xfrm>
          <a:prstGeom prst="rightBrace">
            <a:avLst>
              <a:gd name="adj1" fmla="val 146892"/>
              <a:gd name="adj2" fmla="val 50000"/>
            </a:avLst>
          </a:prstGeom>
          <a:noFill/>
          <a:ln w="190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89609" tIns="44804" rIns="89609" bIns="448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34">
              <a:defRPr/>
            </a:pPr>
            <a:endParaRPr lang="en-US">
              <a:solidFill>
                <a:srgbClr val="1A1A1A">
                  <a:lumMod val="75000"/>
                  <a:lumOff val="25000"/>
                </a:srgbClr>
              </a:solidFill>
              <a:latin typeface="Segoe UI Semilight"/>
              <a:ea typeface="MS PGothic" panose="020B0600070205080204" pitchFamily="34" charset="-128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756068" y="3063868"/>
            <a:ext cx="869789" cy="707629"/>
            <a:chOff x="122665" y="4713066"/>
            <a:chExt cx="354699" cy="288567"/>
          </a:xfrm>
          <a:solidFill>
            <a:srgbClr val="0070C0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black">
            <a:xfrm>
              <a:off x="122665" y="4741210"/>
              <a:ext cx="258989" cy="260423"/>
            </a:xfrm>
            <a:custGeom>
              <a:avLst/>
              <a:gdLst>
                <a:gd name="T0" fmla="*/ 287 w 292"/>
                <a:gd name="T1" fmla="*/ 113 h 294"/>
                <a:gd name="T2" fmla="*/ 239 w 292"/>
                <a:gd name="T3" fmla="*/ 105 h 294"/>
                <a:gd name="T4" fmla="*/ 252 w 292"/>
                <a:gd name="T5" fmla="*/ 58 h 294"/>
                <a:gd name="T6" fmla="*/ 229 w 292"/>
                <a:gd name="T7" fmla="*/ 32 h 294"/>
                <a:gd name="T8" fmla="*/ 187 w 292"/>
                <a:gd name="T9" fmla="*/ 57 h 294"/>
                <a:gd name="T10" fmla="*/ 167 w 292"/>
                <a:gd name="T11" fmla="*/ 6 h 294"/>
                <a:gd name="T12" fmla="*/ 132 w 292"/>
                <a:gd name="T13" fmla="*/ 0 h 294"/>
                <a:gd name="T14" fmla="*/ 115 w 292"/>
                <a:gd name="T15" fmla="*/ 53 h 294"/>
                <a:gd name="T16" fmla="*/ 72 w 292"/>
                <a:gd name="T17" fmla="*/ 31 h 294"/>
                <a:gd name="T18" fmla="*/ 42 w 292"/>
                <a:gd name="T19" fmla="*/ 49 h 294"/>
                <a:gd name="T20" fmla="*/ 59 w 292"/>
                <a:gd name="T21" fmla="*/ 95 h 294"/>
                <a:gd name="T22" fmla="*/ 12 w 292"/>
                <a:gd name="T23" fmla="*/ 107 h 294"/>
                <a:gd name="T24" fmla="*/ 0 w 292"/>
                <a:gd name="T25" fmla="*/ 140 h 294"/>
                <a:gd name="T26" fmla="*/ 43 w 292"/>
                <a:gd name="T27" fmla="*/ 164 h 294"/>
                <a:gd name="T28" fmla="*/ 14 w 292"/>
                <a:gd name="T29" fmla="*/ 204 h 294"/>
                <a:gd name="T30" fmla="*/ 27 w 292"/>
                <a:gd name="T31" fmla="*/ 237 h 294"/>
                <a:gd name="T32" fmla="*/ 75 w 292"/>
                <a:gd name="T33" fmla="*/ 227 h 294"/>
                <a:gd name="T34" fmla="*/ 79 w 292"/>
                <a:gd name="T35" fmla="*/ 276 h 294"/>
                <a:gd name="T36" fmla="*/ 109 w 292"/>
                <a:gd name="T37" fmla="*/ 293 h 294"/>
                <a:gd name="T38" fmla="*/ 140 w 292"/>
                <a:gd name="T39" fmla="*/ 255 h 294"/>
                <a:gd name="T40" fmla="*/ 152 w 292"/>
                <a:gd name="T41" fmla="*/ 255 h 294"/>
                <a:gd name="T42" fmla="*/ 183 w 292"/>
                <a:gd name="T43" fmla="*/ 293 h 294"/>
                <a:gd name="T44" fmla="*/ 213 w 292"/>
                <a:gd name="T45" fmla="*/ 276 h 294"/>
                <a:gd name="T46" fmla="*/ 217 w 292"/>
                <a:gd name="T47" fmla="*/ 227 h 294"/>
                <a:gd name="T48" fmla="*/ 265 w 292"/>
                <a:gd name="T49" fmla="*/ 237 h 294"/>
                <a:gd name="T50" fmla="*/ 278 w 292"/>
                <a:gd name="T51" fmla="*/ 204 h 294"/>
                <a:gd name="T52" fmla="*/ 249 w 292"/>
                <a:gd name="T53" fmla="*/ 164 h 294"/>
                <a:gd name="T54" fmla="*/ 292 w 292"/>
                <a:gd name="T55" fmla="*/ 140 h 294"/>
                <a:gd name="T56" fmla="*/ 187 w 292"/>
                <a:gd name="T57" fmla="*/ 193 h 294"/>
                <a:gd name="T58" fmla="*/ 105 w 292"/>
                <a:gd name="T59" fmla="*/ 193 h 294"/>
                <a:gd name="T60" fmla="*/ 105 w 292"/>
                <a:gd name="T61" fmla="*/ 111 h 294"/>
                <a:gd name="T62" fmla="*/ 187 w 292"/>
                <a:gd name="T63" fmla="*/ 11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94">
                  <a:moveTo>
                    <a:pt x="292" y="140"/>
                  </a:moveTo>
                  <a:cubicBezTo>
                    <a:pt x="287" y="113"/>
                    <a:pt x="287" y="113"/>
                    <a:pt x="287" y="113"/>
                  </a:cubicBezTo>
                  <a:cubicBezTo>
                    <a:pt x="286" y="110"/>
                    <a:pt x="284" y="108"/>
                    <a:pt x="280" y="107"/>
                  </a:cubicBezTo>
                  <a:cubicBezTo>
                    <a:pt x="239" y="105"/>
                    <a:pt x="239" y="105"/>
                    <a:pt x="239" y="105"/>
                  </a:cubicBezTo>
                  <a:cubicBezTo>
                    <a:pt x="237" y="102"/>
                    <a:pt x="235" y="98"/>
                    <a:pt x="233" y="95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4" y="55"/>
                    <a:pt x="253" y="51"/>
                    <a:pt x="250" y="49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27" y="29"/>
                    <a:pt x="223" y="29"/>
                    <a:pt x="220" y="31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84" y="55"/>
                    <a:pt x="181" y="54"/>
                    <a:pt x="177" y="53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3"/>
                    <a:pt x="163" y="0"/>
                    <a:pt x="16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6" y="3"/>
                    <a:pt x="125" y="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1" y="54"/>
                    <a:pt x="108" y="55"/>
                    <a:pt x="105" y="5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29"/>
                    <a:pt x="65" y="29"/>
                    <a:pt x="63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9" y="51"/>
                    <a:pt x="39" y="55"/>
                    <a:pt x="40" y="5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7" y="98"/>
                    <a:pt x="55" y="102"/>
                    <a:pt x="53" y="105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07"/>
                    <a:pt x="6" y="110"/>
                    <a:pt x="5" y="1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7"/>
                    <a:pt x="4" y="14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4" y="168"/>
                    <a:pt x="44" y="172"/>
                    <a:pt x="45" y="176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2" y="206"/>
                    <a:pt x="11" y="210"/>
                    <a:pt x="13" y="213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9"/>
                    <a:pt x="32" y="241"/>
                    <a:pt x="35" y="240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8" y="230"/>
                    <a:pt x="81" y="233"/>
                    <a:pt x="84" y="235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80"/>
                    <a:pt x="80" y="283"/>
                    <a:pt x="83" y="284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12" y="294"/>
                    <a:pt x="116" y="293"/>
                    <a:pt x="118" y="291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2" y="255"/>
                    <a:pt x="144" y="256"/>
                    <a:pt x="146" y="256"/>
                  </a:cubicBezTo>
                  <a:cubicBezTo>
                    <a:pt x="148" y="256"/>
                    <a:pt x="150" y="255"/>
                    <a:pt x="152" y="255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6" y="293"/>
                    <a:pt x="180" y="294"/>
                    <a:pt x="183" y="293"/>
                  </a:cubicBezTo>
                  <a:cubicBezTo>
                    <a:pt x="209" y="284"/>
                    <a:pt x="209" y="284"/>
                    <a:pt x="209" y="284"/>
                  </a:cubicBezTo>
                  <a:cubicBezTo>
                    <a:pt x="212" y="283"/>
                    <a:pt x="214" y="280"/>
                    <a:pt x="213" y="276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11" y="232"/>
                    <a:pt x="214" y="230"/>
                    <a:pt x="217" y="22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0" y="241"/>
                    <a:pt x="264" y="239"/>
                    <a:pt x="265" y="237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81" y="210"/>
                    <a:pt x="280" y="206"/>
                    <a:pt x="278" y="204"/>
                  </a:cubicBezTo>
                  <a:cubicBezTo>
                    <a:pt x="247" y="176"/>
                    <a:pt x="247" y="176"/>
                    <a:pt x="247" y="176"/>
                  </a:cubicBezTo>
                  <a:cubicBezTo>
                    <a:pt x="248" y="172"/>
                    <a:pt x="248" y="168"/>
                    <a:pt x="249" y="164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291" y="147"/>
                    <a:pt x="292" y="144"/>
                    <a:pt x="292" y="140"/>
                  </a:cubicBezTo>
                  <a:close/>
                  <a:moveTo>
                    <a:pt x="204" y="152"/>
                  </a:moveTo>
                  <a:cubicBezTo>
                    <a:pt x="204" y="168"/>
                    <a:pt x="197" y="182"/>
                    <a:pt x="187" y="193"/>
                  </a:cubicBezTo>
                  <a:cubicBezTo>
                    <a:pt x="176" y="203"/>
                    <a:pt x="162" y="210"/>
                    <a:pt x="146" y="210"/>
                  </a:cubicBezTo>
                  <a:cubicBezTo>
                    <a:pt x="130" y="210"/>
                    <a:pt x="116" y="203"/>
                    <a:pt x="105" y="193"/>
                  </a:cubicBezTo>
                  <a:cubicBezTo>
                    <a:pt x="95" y="182"/>
                    <a:pt x="88" y="168"/>
                    <a:pt x="88" y="152"/>
                  </a:cubicBezTo>
                  <a:cubicBezTo>
                    <a:pt x="88" y="136"/>
                    <a:pt x="95" y="121"/>
                    <a:pt x="105" y="111"/>
                  </a:cubicBezTo>
                  <a:cubicBezTo>
                    <a:pt x="116" y="100"/>
                    <a:pt x="130" y="94"/>
                    <a:pt x="146" y="94"/>
                  </a:cubicBezTo>
                  <a:cubicBezTo>
                    <a:pt x="162" y="94"/>
                    <a:pt x="176" y="100"/>
                    <a:pt x="187" y="111"/>
                  </a:cubicBezTo>
                  <a:cubicBezTo>
                    <a:pt x="197" y="121"/>
                    <a:pt x="204" y="136"/>
                    <a:pt x="204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29" tIns="62165" rIns="124329" bIns="62165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42">
                <a:defRPr/>
              </a:pPr>
              <a:endParaRPr lang="en-US" sz="1400">
                <a:solidFill>
                  <a:srgbClr val="595959"/>
                </a:solidFill>
                <a:latin typeface="Segoe UI Semilight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black">
            <a:xfrm>
              <a:off x="345993" y="4713066"/>
              <a:ext cx="131371" cy="141469"/>
            </a:xfrm>
            <a:custGeom>
              <a:avLst/>
              <a:gdLst>
                <a:gd name="T0" fmla="*/ 129 w 148"/>
                <a:gd name="T1" fmla="*/ 91 h 160"/>
                <a:gd name="T2" fmla="*/ 131 w 148"/>
                <a:gd name="T3" fmla="*/ 80 h 160"/>
                <a:gd name="T4" fmla="*/ 129 w 148"/>
                <a:gd name="T5" fmla="*/ 70 h 160"/>
                <a:gd name="T6" fmla="*/ 145 w 148"/>
                <a:gd name="T7" fmla="*/ 55 h 160"/>
                <a:gd name="T8" fmla="*/ 147 w 148"/>
                <a:gd name="T9" fmla="*/ 50 h 160"/>
                <a:gd name="T10" fmla="*/ 147 w 148"/>
                <a:gd name="T11" fmla="*/ 46 h 160"/>
                <a:gd name="T12" fmla="*/ 140 w 148"/>
                <a:gd name="T13" fmla="*/ 34 h 160"/>
                <a:gd name="T14" fmla="*/ 133 w 148"/>
                <a:gd name="T15" fmla="*/ 31 h 160"/>
                <a:gd name="T16" fmla="*/ 131 w 148"/>
                <a:gd name="T17" fmla="*/ 31 h 160"/>
                <a:gd name="T18" fmla="*/ 111 w 148"/>
                <a:gd name="T19" fmla="*/ 37 h 160"/>
                <a:gd name="T20" fmla="*/ 92 w 148"/>
                <a:gd name="T21" fmla="*/ 27 h 160"/>
                <a:gd name="T22" fmla="*/ 88 w 148"/>
                <a:gd name="T23" fmla="*/ 6 h 160"/>
                <a:gd name="T24" fmla="*/ 81 w 148"/>
                <a:gd name="T25" fmla="*/ 0 h 160"/>
                <a:gd name="T26" fmla="*/ 67 w 148"/>
                <a:gd name="T27" fmla="*/ 0 h 160"/>
                <a:gd name="T28" fmla="*/ 60 w 148"/>
                <a:gd name="T29" fmla="*/ 6 h 160"/>
                <a:gd name="T30" fmla="*/ 55 w 148"/>
                <a:gd name="T31" fmla="*/ 27 h 160"/>
                <a:gd name="T32" fmla="*/ 37 w 148"/>
                <a:gd name="T33" fmla="*/ 38 h 160"/>
                <a:gd name="T34" fmla="*/ 16 w 148"/>
                <a:gd name="T35" fmla="*/ 31 h 160"/>
                <a:gd name="T36" fmla="*/ 14 w 148"/>
                <a:gd name="T37" fmla="*/ 31 h 160"/>
                <a:gd name="T38" fmla="*/ 8 w 148"/>
                <a:gd name="T39" fmla="*/ 34 h 160"/>
                <a:gd name="T40" fmla="*/ 1 w 148"/>
                <a:gd name="T41" fmla="*/ 46 h 160"/>
                <a:gd name="T42" fmla="*/ 0 w 148"/>
                <a:gd name="T43" fmla="*/ 50 h 160"/>
                <a:gd name="T44" fmla="*/ 2 w 148"/>
                <a:gd name="T45" fmla="*/ 55 h 160"/>
                <a:gd name="T46" fmla="*/ 19 w 148"/>
                <a:gd name="T47" fmla="*/ 70 h 160"/>
                <a:gd name="T48" fmla="*/ 17 w 148"/>
                <a:gd name="T49" fmla="*/ 80 h 160"/>
                <a:gd name="T50" fmla="*/ 19 w 148"/>
                <a:gd name="T51" fmla="*/ 91 h 160"/>
                <a:gd name="T52" fmla="*/ 2 w 148"/>
                <a:gd name="T53" fmla="*/ 106 h 160"/>
                <a:gd name="T54" fmla="*/ 0 w 148"/>
                <a:gd name="T55" fmla="*/ 111 h 160"/>
                <a:gd name="T56" fmla="*/ 1 w 148"/>
                <a:gd name="T57" fmla="*/ 114 h 160"/>
                <a:gd name="T58" fmla="*/ 8 w 148"/>
                <a:gd name="T59" fmla="*/ 126 h 160"/>
                <a:gd name="T60" fmla="*/ 14 w 148"/>
                <a:gd name="T61" fmla="*/ 130 h 160"/>
                <a:gd name="T62" fmla="*/ 16 w 148"/>
                <a:gd name="T63" fmla="*/ 130 h 160"/>
                <a:gd name="T64" fmla="*/ 37 w 148"/>
                <a:gd name="T65" fmla="*/ 123 h 160"/>
                <a:gd name="T66" fmla="*/ 55 w 148"/>
                <a:gd name="T67" fmla="*/ 133 h 160"/>
                <a:gd name="T68" fmla="*/ 60 w 148"/>
                <a:gd name="T69" fmla="*/ 155 h 160"/>
                <a:gd name="T70" fmla="*/ 67 w 148"/>
                <a:gd name="T71" fmla="*/ 160 h 160"/>
                <a:gd name="T72" fmla="*/ 81 w 148"/>
                <a:gd name="T73" fmla="*/ 160 h 160"/>
                <a:gd name="T74" fmla="*/ 88 w 148"/>
                <a:gd name="T75" fmla="*/ 155 h 160"/>
                <a:gd name="T76" fmla="*/ 92 w 148"/>
                <a:gd name="T77" fmla="*/ 134 h 160"/>
                <a:gd name="T78" fmla="*/ 111 w 148"/>
                <a:gd name="T79" fmla="*/ 123 h 160"/>
                <a:gd name="T80" fmla="*/ 131 w 148"/>
                <a:gd name="T81" fmla="*/ 130 h 160"/>
                <a:gd name="T82" fmla="*/ 133 w 148"/>
                <a:gd name="T83" fmla="*/ 130 h 160"/>
                <a:gd name="T84" fmla="*/ 140 w 148"/>
                <a:gd name="T85" fmla="*/ 126 h 160"/>
                <a:gd name="T86" fmla="*/ 147 w 148"/>
                <a:gd name="T87" fmla="*/ 114 h 160"/>
                <a:gd name="T88" fmla="*/ 147 w 148"/>
                <a:gd name="T89" fmla="*/ 111 h 160"/>
                <a:gd name="T90" fmla="*/ 145 w 148"/>
                <a:gd name="T91" fmla="*/ 106 h 160"/>
                <a:gd name="T92" fmla="*/ 129 w 148"/>
                <a:gd name="T93" fmla="*/ 91 h 160"/>
                <a:gd name="T94" fmla="*/ 96 w 148"/>
                <a:gd name="T95" fmla="*/ 80 h 160"/>
                <a:gd name="T96" fmla="*/ 74 w 148"/>
                <a:gd name="T97" fmla="*/ 102 h 160"/>
                <a:gd name="T98" fmla="*/ 52 w 148"/>
                <a:gd name="T99" fmla="*/ 80 h 160"/>
                <a:gd name="T100" fmla="*/ 74 w 148"/>
                <a:gd name="T101" fmla="*/ 58 h 160"/>
                <a:gd name="T102" fmla="*/ 96 w 148"/>
                <a:gd name="T103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" h="160">
                  <a:moveTo>
                    <a:pt x="129" y="91"/>
                  </a:moveTo>
                  <a:cubicBezTo>
                    <a:pt x="130" y="88"/>
                    <a:pt x="131" y="84"/>
                    <a:pt x="131" y="80"/>
                  </a:cubicBezTo>
                  <a:cubicBezTo>
                    <a:pt x="131" y="77"/>
                    <a:pt x="130" y="73"/>
                    <a:pt x="129" y="70"/>
                  </a:cubicBezTo>
                  <a:cubicBezTo>
                    <a:pt x="145" y="55"/>
                    <a:pt x="145" y="55"/>
                    <a:pt x="145" y="55"/>
                  </a:cubicBezTo>
                  <a:cubicBezTo>
                    <a:pt x="147" y="54"/>
                    <a:pt x="147" y="52"/>
                    <a:pt x="147" y="50"/>
                  </a:cubicBezTo>
                  <a:cubicBezTo>
                    <a:pt x="147" y="49"/>
                    <a:pt x="147" y="47"/>
                    <a:pt x="147" y="46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38" y="32"/>
                    <a:pt x="136" y="31"/>
                    <a:pt x="133" y="31"/>
                  </a:cubicBezTo>
                  <a:cubicBezTo>
                    <a:pt x="133" y="31"/>
                    <a:pt x="132" y="31"/>
                    <a:pt x="13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5" y="33"/>
                    <a:pt x="99" y="29"/>
                    <a:pt x="92" y="27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3"/>
                    <a:pt x="84" y="0"/>
                    <a:pt x="8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0"/>
                    <a:pt x="61" y="3"/>
                    <a:pt x="60" y="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48" y="29"/>
                    <a:pt x="42" y="33"/>
                    <a:pt x="37" y="3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1"/>
                    <a:pt x="15" y="31"/>
                    <a:pt x="14" y="31"/>
                  </a:cubicBezTo>
                  <a:cubicBezTo>
                    <a:pt x="12" y="31"/>
                    <a:pt x="9" y="32"/>
                    <a:pt x="8" y="34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2"/>
                    <a:pt x="1" y="54"/>
                    <a:pt x="2" y="55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3"/>
                    <a:pt x="17" y="77"/>
                    <a:pt x="17" y="80"/>
                  </a:cubicBezTo>
                  <a:cubicBezTo>
                    <a:pt x="17" y="84"/>
                    <a:pt x="18" y="87"/>
                    <a:pt x="19" y="91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7"/>
                    <a:pt x="0" y="109"/>
                    <a:pt x="0" y="111"/>
                  </a:cubicBezTo>
                  <a:cubicBezTo>
                    <a:pt x="0" y="112"/>
                    <a:pt x="0" y="113"/>
                    <a:pt x="1" y="114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9"/>
                    <a:pt x="12" y="130"/>
                    <a:pt x="14" y="130"/>
                  </a:cubicBezTo>
                  <a:cubicBezTo>
                    <a:pt x="15" y="130"/>
                    <a:pt x="15" y="130"/>
                    <a:pt x="16" y="130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42" y="127"/>
                    <a:pt x="48" y="131"/>
                    <a:pt x="55" y="133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8"/>
                    <a:pt x="63" y="160"/>
                    <a:pt x="67" y="160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4" y="160"/>
                    <a:pt x="87" y="158"/>
                    <a:pt x="88" y="155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9" y="131"/>
                    <a:pt x="105" y="128"/>
                    <a:pt x="111" y="123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2" y="130"/>
                    <a:pt x="133" y="130"/>
                    <a:pt x="133" y="130"/>
                  </a:cubicBezTo>
                  <a:cubicBezTo>
                    <a:pt x="136" y="130"/>
                    <a:pt x="138" y="129"/>
                    <a:pt x="140" y="126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3"/>
                    <a:pt x="148" y="112"/>
                    <a:pt x="147" y="111"/>
                  </a:cubicBezTo>
                  <a:cubicBezTo>
                    <a:pt x="148" y="109"/>
                    <a:pt x="147" y="107"/>
                    <a:pt x="145" y="106"/>
                  </a:cubicBezTo>
                  <a:lnTo>
                    <a:pt x="129" y="91"/>
                  </a:lnTo>
                  <a:close/>
                  <a:moveTo>
                    <a:pt x="96" y="80"/>
                  </a:moveTo>
                  <a:cubicBezTo>
                    <a:pt x="96" y="92"/>
                    <a:pt x="86" y="102"/>
                    <a:pt x="74" y="102"/>
                  </a:cubicBezTo>
                  <a:cubicBezTo>
                    <a:pt x="62" y="102"/>
                    <a:pt x="52" y="92"/>
                    <a:pt x="52" y="80"/>
                  </a:cubicBezTo>
                  <a:cubicBezTo>
                    <a:pt x="52" y="68"/>
                    <a:pt x="62" y="58"/>
                    <a:pt x="74" y="58"/>
                  </a:cubicBezTo>
                  <a:cubicBezTo>
                    <a:pt x="86" y="58"/>
                    <a:pt x="96" y="68"/>
                    <a:pt x="9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4329" tIns="62165" rIns="124329" bIns="62165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42">
                <a:defRPr/>
              </a:pPr>
              <a:endParaRPr lang="en-US" sz="1400">
                <a:solidFill>
                  <a:srgbClr val="595959"/>
                </a:solidFill>
                <a:latin typeface="Segoe UI Semilight"/>
              </a:endParaRPr>
            </a:p>
          </p:txBody>
        </p:sp>
      </p:grpSp>
      <p:sp>
        <p:nvSpPr>
          <p:cNvPr id="19" name="Laptop_E770" title="Icon of a laptop">
            <a:extLst>
              <a:ext uri="{FF2B5EF4-FFF2-40B4-BE49-F238E27FC236}">
                <a16:creationId xmlns:a16="http://schemas.microsoft.com/office/drawing/2014/main" id="{600581CA-E043-C94D-8242-BD25104F76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6173" y="3157615"/>
            <a:ext cx="1517132" cy="1012347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57150" cap="sq">
            <a:solidFill>
              <a:srgbClr val="0070C0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149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3ABC34-4212-40A9-9C24-1883F6BE3567}"/>
              </a:ext>
            </a:extLst>
          </p:cNvPr>
          <p:cNvSpPr/>
          <p:nvPr/>
        </p:nvSpPr>
        <p:spPr>
          <a:xfrm>
            <a:off x="0" y="1"/>
            <a:ext cx="12192000" cy="899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1241D-4B37-480E-B746-0FD0AD57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51985"/>
            <a:ext cx="11655840" cy="55232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Me</a:t>
            </a:r>
          </a:p>
        </p:txBody>
      </p:sp>
      <p:pic>
        <p:nvPicPr>
          <p:cNvPr id="2050" name="Picture 2" descr="https://avatars2.githubusercontent.com/u/910938?s=460&amp;v=4">
            <a:extLst>
              <a:ext uri="{FF2B5EF4-FFF2-40B4-BE49-F238E27FC236}">
                <a16:creationId xmlns:a16="http://schemas.microsoft.com/office/drawing/2014/main" id="{51B7FA96-B070-4904-94A8-0BABCAF1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6" y="1561439"/>
            <a:ext cx="1202539" cy="12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7FA7C3-5C83-444E-9E9D-5D29E5B9931B}"/>
              </a:ext>
            </a:extLst>
          </p:cNvPr>
          <p:cNvSpPr txBox="1"/>
          <p:nvPr/>
        </p:nvSpPr>
        <p:spPr>
          <a:xfrm>
            <a:off x="269240" y="2866321"/>
            <a:ext cx="10734261" cy="43119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“name”:      “David Barkol”,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“title”:         “Azure Architect at Microsoft – Global Black Belt (GBB) team”,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“location”:  “Southern California”,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“twitter”:    “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@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dbarkol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“email”:      “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dabarkol@microsoft.com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“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github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”:    “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https://github.com/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dbarkol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“blog”:       “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https://madeofstrings.com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”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811767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BD48-E257-6F43-9164-AC7C4A5F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n-lt"/>
              </a:rPr>
              <a:t>Event Grid: Manage all events in one place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E20A78-F438-C745-9A48-4A3758964A0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136582" y="3886939"/>
            <a:ext cx="1942548" cy="10417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233FBF-2D3D-0D4B-8255-D3368240230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114475" y="1676277"/>
            <a:ext cx="1128044" cy="22106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5D6EAC-239E-C74B-BA40-55D4ACC783B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114475" y="2406116"/>
            <a:ext cx="1128044" cy="148082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73C177-AF57-5A42-B897-818FF411FF2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7114477" y="3135957"/>
            <a:ext cx="1128042" cy="75468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E878AD-2FD0-554C-B019-CF3F24F587E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36582" y="2159838"/>
            <a:ext cx="1942548" cy="17271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808869-11D2-2647-AF0D-AF58729C834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36582" y="2852062"/>
            <a:ext cx="1942548" cy="10348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15A693-AE48-B64E-9502-A6524951792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136582" y="3544289"/>
            <a:ext cx="1942548" cy="342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A14FB8-088C-B840-9DCC-F4FBFDBEF72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136582" y="3886939"/>
            <a:ext cx="1942548" cy="3495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662CA2-F0D2-A540-BCFD-60E596729116}"/>
              </a:ext>
            </a:extLst>
          </p:cNvPr>
          <p:cNvCxnSpPr>
            <a:cxnSpLocks/>
            <a:stCxn id="15" idx="3"/>
            <a:endCxn id="32" idx="1"/>
          </p:cNvCxnSpPr>
          <p:nvPr/>
        </p:nvCxnSpPr>
        <p:spPr>
          <a:xfrm flipV="1">
            <a:off x="7114475" y="3865796"/>
            <a:ext cx="1478380" cy="2114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D80CA74-06E3-234E-88F8-23DD4CD6F2A6}"/>
              </a:ext>
            </a:extLst>
          </p:cNvPr>
          <p:cNvSpPr/>
          <p:nvPr/>
        </p:nvSpPr>
        <p:spPr bwMode="auto">
          <a:xfrm>
            <a:off x="7014722" y="3793378"/>
            <a:ext cx="185424" cy="18542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91384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89D871-4388-4641-8D0F-784472B02F6D}"/>
              </a:ext>
            </a:extLst>
          </p:cNvPr>
          <p:cNvSpPr/>
          <p:nvPr/>
        </p:nvSpPr>
        <p:spPr bwMode="auto">
          <a:xfrm>
            <a:off x="4993459" y="3793378"/>
            <a:ext cx="185424" cy="18542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91384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33D3F8-32F0-9A43-B7BD-145B35FC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29" y="2869265"/>
            <a:ext cx="2035345" cy="2035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DFC041-50C4-C64B-9196-A5B4379F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85" y="2870191"/>
            <a:ext cx="2040892" cy="2040891"/>
          </a:xfrm>
          <a:prstGeom prst="rect">
            <a:avLst/>
          </a:prstGeom>
          <a:noFill/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A389B5-F438-714A-A247-2F16933AD07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114477" y="3890636"/>
            <a:ext cx="1478378" cy="7050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1B8221-3CC9-C940-8E00-11C59CBE9B2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486920" y="1467613"/>
            <a:ext cx="1586666" cy="24230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D83A99-200F-5C45-B50F-89232E021D8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3486920" y="3890636"/>
            <a:ext cx="1586666" cy="17303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E660D5-265E-F747-B51F-8295323881CA}"/>
              </a:ext>
            </a:extLst>
          </p:cNvPr>
          <p:cNvCxnSpPr>
            <a:cxnSpLocks/>
            <a:stCxn id="75" idx="3"/>
            <a:endCxn id="16" idx="1"/>
          </p:cNvCxnSpPr>
          <p:nvPr/>
        </p:nvCxnSpPr>
        <p:spPr>
          <a:xfrm flipV="1">
            <a:off x="3486920" y="3890635"/>
            <a:ext cx="1586665" cy="24324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9C133D-E44C-9F47-9F55-22546493E318}"/>
              </a:ext>
            </a:extLst>
          </p:cNvPr>
          <p:cNvCxnSpPr>
            <a:cxnSpLocks/>
            <a:stCxn id="16" idx="3"/>
            <a:endCxn id="42" idx="1"/>
          </p:cNvCxnSpPr>
          <p:nvPr/>
        </p:nvCxnSpPr>
        <p:spPr>
          <a:xfrm>
            <a:off x="7114477" y="3890637"/>
            <a:ext cx="1478379" cy="145267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D245B-C9FB-4449-B790-16AD400B7CE5}"/>
              </a:ext>
            </a:extLst>
          </p:cNvPr>
          <p:cNvCxnSpPr>
            <a:cxnSpLocks/>
            <a:stCxn id="16" idx="3"/>
            <a:endCxn id="44" idx="1"/>
          </p:cNvCxnSpPr>
          <p:nvPr/>
        </p:nvCxnSpPr>
        <p:spPr>
          <a:xfrm>
            <a:off x="7114477" y="3890636"/>
            <a:ext cx="1478379" cy="22003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FFAF41-FB9F-A141-9E16-B527683A23B4}"/>
              </a:ext>
            </a:extLst>
          </p:cNvPr>
          <p:cNvGrpSpPr/>
          <p:nvPr/>
        </p:nvGrpSpPr>
        <p:grpSpPr>
          <a:xfrm>
            <a:off x="8592855" y="1326721"/>
            <a:ext cx="2688892" cy="699112"/>
            <a:chOff x="7840049" y="754291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2D99C8-929B-AF46-BC1B-7F18CE4826E2}"/>
                </a:ext>
              </a:extLst>
            </p:cNvPr>
            <p:cNvSpPr/>
            <p:nvPr/>
          </p:nvSpPr>
          <p:spPr>
            <a:xfrm>
              <a:off x="7840049" y="754291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4F5982-3EE0-C540-A22F-9042177C0554}"/>
                </a:ext>
              </a:extLst>
            </p:cNvPr>
            <p:cNvSpPr txBox="1"/>
            <p:nvPr/>
          </p:nvSpPr>
          <p:spPr>
            <a:xfrm>
              <a:off x="8449197" y="957284"/>
              <a:ext cx="1689892" cy="35037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Azure Functions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878DFF-9B64-E04C-AEED-23D37D509895}"/>
              </a:ext>
            </a:extLst>
          </p:cNvPr>
          <p:cNvGrpSpPr/>
          <p:nvPr/>
        </p:nvGrpSpPr>
        <p:grpSpPr>
          <a:xfrm>
            <a:off x="8592855" y="2056561"/>
            <a:ext cx="2688892" cy="699112"/>
            <a:chOff x="7840049" y="754291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C2F07B-16B3-6346-B79F-18DEDDBED1A9}"/>
                </a:ext>
              </a:extLst>
            </p:cNvPr>
            <p:cNvSpPr/>
            <p:nvPr/>
          </p:nvSpPr>
          <p:spPr>
            <a:xfrm>
              <a:off x="7840049" y="754291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D6B706-C2B4-2B4D-BFF1-E56C0A2BA90D}"/>
                </a:ext>
              </a:extLst>
            </p:cNvPr>
            <p:cNvSpPr txBox="1"/>
            <p:nvPr/>
          </p:nvSpPr>
          <p:spPr>
            <a:xfrm>
              <a:off x="8449197" y="957284"/>
              <a:ext cx="1228322" cy="35037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Logic Apps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C19246-A1BF-C145-ADE1-25CE9F1B7C52}"/>
              </a:ext>
            </a:extLst>
          </p:cNvPr>
          <p:cNvGrpSpPr/>
          <p:nvPr/>
        </p:nvGrpSpPr>
        <p:grpSpPr>
          <a:xfrm>
            <a:off x="8592855" y="2786400"/>
            <a:ext cx="2688892" cy="699112"/>
            <a:chOff x="7840049" y="754291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DBA032-4AB6-0E45-BC7C-D11E4550BE58}"/>
                </a:ext>
              </a:extLst>
            </p:cNvPr>
            <p:cNvSpPr/>
            <p:nvPr/>
          </p:nvSpPr>
          <p:spPr>
            <a:xfrm>
              <a:off x="7840049" y="754291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1EA5F-2E36-4443-9362-B53845C58EEC}"/>
                </a:ext>
              </a:extLst>
            </p:cNvPr>
            <p:cNvSpPr txBox="1"/>
            <p:nvPr/>
          </p:nvSpPr>
          <p:spPr>
            <a:xfrm>
              <a:off x="8449197" y="957284"/>
              <a:ext cx="1900760" cy="35037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Azure Automation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47EDE-7905-6740-9927-50B7DC259C34}"/>
              </a:ext>
            </a:extLst>
          </p:cNvPr>
          <p:cNvSpPr/>
          <p:nvPr/>
        </p:nvSpPr>
        <p:spPr>
          <a:xfrm>
            <a:off x="8592855" y="3516240"/>
            <a:ext cx="2688892" cy="699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en-US" sz="16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AD26EE-F23A-C047-B70F-C39426806790}"/>
              </a:ext>
            </a:extLst>
          </p:cNvPr>
          <p:cNvSpPr txBox="1"/>
          <p:nvPr/>
        </p:nvSpPr>
        <p:spPr>
          <a:xfrm>
            <a:off x="9189943" y="3715215"/>
            <a:ext cx="1195799" cy="343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914192"/>
            <a:r>
              <a:rPr lang="en-US" sz="1600">
                <a:solidFill>
                  <a:srgbClr val="1A1A1A"/>
                </a:solidFill>
                <a:latin typeface="Segoe UI"/>
              </a:rPr>
              <a:t>WebHooks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D0D9CB-1DA9-1F46-844C-39404A64BB01}"/>
              </a:ext>
            </a:extLst>
          </p:cNvPr>
          <p:cNvGrpSpPr/>
          <p:nvPr/>
        </p:nvGrpSpPr>
        <p:grpSpPr>
          <a:xfrm>
            <a:off x="8592855" y="4246080"/>
            <a:ext cx="2688892" cy="699112"/>
            <a:chOff x="7840049" y="754291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386664-C108-9A4A-BA04-4A9BBC7BD1FC}"/>
                </a:ext>
              </a:extLst>
            </p:cNvPr>
            <p:cNvSpPr/>
            <p:nvPr/>
          </p:nvSpPr>
          <p:spPr>
            <a:xfrm>
              <a:off x="7840049" y="754291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76052C-D349-D044-AB3B-0E522BD3677F}"/>
                </a:ext>
              </a:extLst>
            </p:cNvPr>
            <p:cNvSpPr txBox="1"/>
            <p:nvPr/>
          </p:nvSpPr>
          <p:spPr>
            <a:xfrm>
              <a:off x="8449198" y="957284"/>
              <a:ext cx="1225619" cy="34539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Event Hubs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8C4194E-AFBC-3B4D-8CAB-B4F1FFB0B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37" y="1474610"/>
            <a:ext cx="403333" cy="403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18BD29-7C66-BE4B-914C-3952EC4BD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937" y="2934288"/>
            <a:ext cx="403333" cy="403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5B314E7-6B6F-6248-ADFD-C26C45097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937" y="3664128"/>
            <a:ext cx="403333" cy="403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87C350C-2011-1541-B34A-D7A61A696D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37" y="2204448"/>
            <a:ext cx="403333" cy="4033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FAD7FF7-9D1D-564A-B750-15DD5B3063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87" b="33144"/>
          <a:stretch/>
        </p:blipFill>
        <p:spPr>
          <a:xfrm>
            <a:off x="8728195" y="4392229"/>
            <a:ext cx="406816" cy="406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A23BDCA-6040-EF49-AA78-F0D0356B17F4}"/>
              </a:ext>
            </a:extLst>
          </p:cNvPr>
          <p:cNvSpPr/>
          <p:nvPr/>
        </p:nvSpPr>
        <p:spPr>
          <a:xfrm>
            <a:off x="8592855" y="4993751"/>
            <a:ext cx="2688892" cy="699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37195A-2303-7146-B711-846494EBD60C}"/>
              </a:ext>
            </a:extLst>
          </p:cNvPr>
          <p:cNvSpPr txBox="1"/>
          <p:nvPr/>
        </p:nvSpPr>
        <p:spPr>
          <a:xfrm>
            <a:off x="9219308" y="5185094"/>
            <a:ext cx="1649176" cy="343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91419" tIns="45709" rIns="91419" bIns="45709" rtlCol="0">
            <a:spAutoFit/>
          </a:bodyPr>
          <a:lstStyle/>
          <a:p>
            <a:pPr defTabSz="914192"/>
            <a:r>
              <a:rPr lang="en-US" sz="1600">
                <a:solidFill>
                  <a:srgbClr val="1A1A1A"/>
                </a:solidFill>
                <a:latin typeface="Segoe UI"/>
              </a:rPr>
              <a:t>Storage Queues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F7EADE-ED16-6745-8644-831AFB3CF062}"/>
              </a:ext>
            </a:extLst>
          </p:cNvPr>
          <p:cNvSpPr/>
          <p:nvPr/>
        </p:nvSpPr>
        <p:spPr>
          <a:xfrm>
            <a:off x="8592855" y="5741421"/>
            <a:ext cx="2688892" cy="699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 defTabSz="914192"/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4283AD-78BD-0C41-9731-21F272F4474D}"/>
              </a:ext>
            </a:extLst>
          </p:cNvPr>
          <p:cNvSpPr txBox="1"/>
          <p:nvPr/>
        </p:nvSpPr>
        <p:spPr>
          <a:xfrm>
            <a:off x="9189946" y="5940395"/>
            <a:ext cx="2010186" cy="343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91419" tIns="45709" rIns="91419" bIns="45709" rtlCol="0">
            <a:spAutoFit/>
          </a:bodyPr>
          <a:lstStyle/>
          <a:p>
            <a:pPr defTabSz="914192"/>
            <a:r>
              <a:rPr lang="en-US" sz="1600">
                <a:solidFill>
                  <a:srgbClr val="1A1A1A"/>
                </a:solidFill>
                <a:latin typeface="Segoe UI"/>
              </a:rPr>
              <a:t>Hybrid Connections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21D6A40-56C6-1E4B-BAAF-33C9EC4347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83" y="5121087"/>
            <a:ext cx="482174" cy="482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AC4FF3-5B98-864B-9572-AE8CA49B3A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03" y="5904656"/>
            <a:ext cx="403333" cy="403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8F2F88D-2A14-1E4C-9470-E9B6668DC821}"/>
              </a:ext>
            </a:extLst>
          </p:cNvPr>
          <p:cNvGrpSpPr/>
          <p:nvPr/>
        </p:nvGrpSpPr>
        <p:grpSpPr>
          <a:xfrm>
            <a:off x="937508" y="1136188"/>
            <a:ext cx="2549410" cy="662847"/>
            <a:chOff x="854832" y="509397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4B5661-5BF3-9546-AB37-FE665DD13F26}"/>
                </a:ext>
              </a:extLst>
            </p:cNvPr>
            <p:cNvSpPr/>
            <p:nvPr/>
          </p:nvSpPr>
          <p:spPr>
            <a:xfrm>
              <a:off x="854832" y="509397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9001DD-CBDF-3748-9939-46F7FB54F74E}"/>
                </a:ext>
              </a:extLst>
            </p:cNvPr>
            <p:cNvSpPr txBox="1"/>
            <p:nvPr/>
          </p:nvSpPr>
          <p:spPr>
            <a:xfrm>
              <a:off x="1463980" y="712390"/>
              <a:ext cx="991994" cy="3695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 dirty="0">
                  <a:solidFill>
                    <a:srgbClr val="1A1A1A"/>
                  </a:solidFill>
                  <a:latin typeface="Segoe UI"/>
                </a:rPr>
                <a:t>IoT Hub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2073DC9B-7E5C-8947-834C-10500F0590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753" y="1276406"/>
            <a:ext cx="382412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61BCA41E-E9D7-B148-AACF-2F8485B29699}"/>
              </a:ext>
            </a:extLst>
          </p:cNvPr>
          <p:cNvGrpSpPr/>
          <p:nvPr/>
        </p:nvGrpSpPr>
        <p:grpSpPr>
          <a:xfrm>
            <a:off x="937508" y="1828414"/>
            <a:ext cx="2549410" cy="662847"/>
            <a:chOff x="854832" y="509397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6CF1766-59AB-3F41-990E-81F378D0E777}"/>
                </a:ext>
              </a:extLst>
            </p:cNvPr>
            <p:cNvSpPr/>
            <p:nvPr/>
          </p:nvSpPr>
          <p:spPr>
            <a:xfrm>
              <a:off x="854832" y="509397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18BE54-BF7C-2F46-B773-6819132D954E}"/>
                </a:ext>
              </a:extLst>
            </p:cNvPr>
            <p:cNvSpPr txBox="1"/>
            <p:nvPr/>
          </p:nvSpPr>
          <p:spPr>
            <a:xfrm>
              <a:off x="1463980" y="712390"/>
              <a:ext cx="1471021" cy="3695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Blob Storage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FD41CDA0-D769-0E41-BB39-10D98099C9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104" y="1966980"/>
            <a:ext cx="385713" cy="385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2CA3E04-9F3E-CC47-8529-A264F776DD2B}"/>
              </a:ext>
            </a:extLst>
          </p:cNvPr>
          <p:cNvGrpSpPr/>
          <p:nvPr/>
        </p:nvGrpSpPr>
        <p:grpSpPr>
          <a:xfrm>
            <a:off x="937508" y="3212864"/>
            <a:ext cx="2549410" cy="662847"/>
            <a:chOff x="854832" y="509397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25CE62-FB73-E84C-A0F0-878288733D88}"/>
                </a:ext>
              </a:extLst>
            </p:cNvPr>
            <p:cNvSpPr/>
            <p:nvPr/>
          </p:nvSpPr>
          <p:spPr>
            <a:xfrm>
              <a:off x="854832" y="509397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F357BE-B327-7947-ACCB-3AD875662331}"/>
                </a:ext>
              </a:extLst>
            </p:cNvPr>
            <p:cNvSpPr txBox="1"/>
            <p:nvPr/>
          </p:nvSpPr>
          <p:spPr>
            <a:xfrm>
              <a:off x="1463980" y="712390"/>
              <a:ext cx="1874857" cy="3695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Resource Groups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B3B752-FDD0-404B-B0FF-64B2F643B32C}"/>
              </a:ext>
            </a:extLst>
          </p:cNvPr>
          <p:cNvGrpSpPr/>
          <p:nvPr/>
        </p:nvGrpSpPr>
        <p:grpSpPr>
          <a:xfrm>
            <a:off x="937509" y="2520638"/>
            <a:ext cx="2570354" cy="662847"/>
            <a:chOff x="854832" y="489705"/>
            <a:chExt cx="2765736" cy="713232"/>
          </a:xfrm>
          <a:solidFill>
            <a:schemeClr val="bg1">
              <a:lumMod val="95000"/>
            </a:schemeClr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12EDDCB-97AC-2245-AE2D-25DB10D8E2AF}"/>
                </a:ext>
              </a:extLst>
            </p:cNvPr>
            <p:cNvSpPr/>
            <p:nvPr/>
          </p:nvSpPr>
          <p:spPr>
            <a:xfrm>
              <a:off x="854832" y="489705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569AC65-6321-E94E-AE2B-44872635A651}"/>
                </a:ext>
              </a:extLst>
            </p:cNvPr>
            <p:cNvSpPr txBox="1"/>
            <p:nvPr/>
          </p:nvSpPr>
          <p:spPr>
            <a:xfrm>
              <a:off x="1463980" y="712390"/>
              <a:ext cx="2156588" cy="36954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Azure Subscriptions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63FBD7-0AEB-4A4D-8752-EAD068530975}"/>
              </a:ext>
            </a:extLst>
          </p:cNvPr>
          <p:cNvGrpSpPr/>
          <p:nvPr/>
        </p:nvGrpSpPr>
        <p:grpSpPr>
          <a:xfrm>
            <a:off x="937508" y="3905089"/>
            <a:ext cx="2549410" cy="662847"/>
            <a:chOff x="854832" y="509397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DF6F4E3-151A-5B47-B3AC-92AE44F64D8B}"/>
                </a:ext>
              </a:extLst>
            </p:cNvPr>
            <p:cNvSpPr/>
            <p:nvPr/>
          </p:nvSpPr>
          <p:spPr>
            <a:xfrm>
              <a:off x="854832" y="509397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617D1B-2212-9F41-9796-9917D001FB50}"/>
                </a:ext>
              </a:extLst>
            </p:cNvPr>
            <p:cNvSpPr txBox="1"/>
            <p:nvPr/>
          </p:nvSpPr>
          <p:spPr>
            <a:xfrm>
              <a:off x="1463979" y="712390"/>
              <a:ext cx="1292674" cy="36428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Event Hubs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B3B623A-9D53-D346-810B-E0E8F7D34A3D}"/>
              </a:ext>
            </a:extLst>
          </p:cNvPr>
          <p:cNvGrpSpPr/>
          <p:nvPr/>
        </p:nvGrpSpPr>
        <p:grpSpPr>
          <a:xfrm>
            <a:off x="937508" y="4597314"/>
            <a:ext cx="2549410" cy="662847"/>
            <a:chOff x="854832" y="509397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C2E7440-D54C-3C4C-9DBA-BC71A1A3C957}"/>
                </a:ext>
              </a:extLst>
            </p:cNvPr>
            <p:cNvSpPr/>
            <p:nvPr/>
          </p:nvSpPr>
          <p:spPr>
            <a:xfrm>
              <a:off x="854832" y="509397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E13C2A5-444F-D848-A7B8-132830CD39AB}"/>
                </a:ext>
              </a:extLst>
            </p:cNvPr>
            <p:cNvSpPr txBox="1"/>
            <p:nvPr/>
          </p:nvSpPr>
          <p:spPr>
            <a:xfrm>
              <a:off x="1463979" y="712390"/>
              <a:ext cx="1604114" cy="36428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Custom Topics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F02DB5E-F488-E44C-A79A-E9785A8ACAB4}"/>
              </a:ext>
            </a:extLst>
          </p:cNvPr>
          <p:cNvGrpSpPr/>
          <p:nvPr/>
        </p:nvGrpSpPr>
        <p:grpSpPr>
          <a:xfrm>
            <a:off x="937508" y="5289541"/>
            <a:ext cx="2549410" cy="662847"/>
            <a:chOff x="854832" y="509397"/>
            <a:chExt cx="2743200" cy="713232"/>
          </a:xfrm>
          <a:solidFill>
            <a:schemeClr val="bg1">
              <a:lumMod val="95000"/>
            </a:schemeClr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C4E8F44-02FF-3545-B86A-E03301CD5D67}"/>
                </a:ext>
              </a:extLst>
            </p:cNvPr>
            <p:cNvSpPr/>
            <p:nvPr/>
          </p:nvSpPr>
          <p:spPr>
            <a:xfrm>
              <a:off x="854832" y="509397"/>
              <a:ext cx="2743200" cy="713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en-US" sz="16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9DAAA13-60A7-894B-999D-43615C269829}"/>
                </a:ext>
              </a:extLst>
            </p:cNvPr>
            <p:cNvSpPr txBox="1"/>
            <p:nvPr/>
          </p:nvSpPr>
          <p:spPr>
            <a:xfrm>
              <a:off x="1463982" y="559287"/>
              <a:ext cx="1540429" cy="63976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192"/>
              <a:r>
                <a:rPr lang="en-US" sz="1600">
                  <a:solidFill>
                    <a:srgbClr val="1A1A1A"/>
                  </a:solidFill>
                  <a:latin typeface="Segoe UI"/>
                </a:rPr>
                <a:t>Azure Media Services</a:t>
              </a: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E877A51D-C3DF-7D45-B892-EEBC181E02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3533"/>
          <a:stretch/>
        </p:blipFill>
        <p:spPr>
          <a:xfrm>
            <a:off x="1068104" y="4043655"/>
            <a:ext cx="385713" cy="385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C513C8A-502A-0043-A29D-515F3F06C0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8104" y="3351429"/>
            <a:ext cx="385713" cy="385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901DB83-55AD-2141-A06B-78A86878A3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753" y="2660856"/>
            <a:ext cx="382412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D1B39EB-1470-9447-B8F4-8F6A9091E6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9753" y="4737530"/>
            <a:ext cx="382412" cy="382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0BDE21F-CDD0-6240-81D9-9A2E8F853948}"/>
              </a:ext>
            </a:extLst>
          </p:cNvPr>
          <p:cNvSpPr/>
          <p:nvPr/>
        </p:nvSpPr>
        <p:spPr>
          <a:xfrm>
            <a:off x="937508" y="5991625"/>
            <a:ext cx="2549410" cy="662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47" tIns="46623" rIns="93247" bIns="46623" rtlCol="0" anchor="ctr"/>
          <a:lstStyle/>
          <a:p>
            <a:pPr algn="ctr" defTabSz="914192"/>
            <a:endParaRPr lang="en-US" sz="16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BEDFF5-FA46-CC4D-BA11-097C82B03612}"/>
              </a:ext>
            </a:extLst>
          </p:cNvPr>
          <p:cNvSpPr txBox="1"/>
          <p:nvPr/>
        </p:nvSpPr>
        <p:spPr>
          <a:xfrm>
            <a:off x="1503624" y="6180276"/>
            <a:ext cx="1230504" cy="345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93247" tIns="46623" rIns="93247" bIns="46623" rtlCol="0">
            <a:spAutoFit/>
          </a:bodyPr>
          <a:lstStyle/>
          <a:p>
            <a:pPr defTabSz="914192"/>
            <a:r>
              <a:rPr lang="en-US" sz="1600">
                <a:solidFill>
                  <a:srgbClr val="1A1A1A"/>
                </a:solidFill>
                <a:latin typeface="Segoe UI"/>
              </a:rPr>
              <a:t>Service Bus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5ECFBB3-B15C-C44C-8999-CE06C128EE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55" y="5429759"/>
            <a:ext cx="382411" cy="3824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AF2933A-C2D7-E74A-B733-0B987646EB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83" y="6131843"/>
            <a:ext cx="382411" cy="3824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2158306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7AD17-5C36-4283-88B4-F536BE194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08833"/>
            <a:ext cx="3292524" cy="2156602"/>
          </a:xfrm>
          <a:prstGeom prst="rect">
            <a:avLst/>
          </a:prstGeom>
        </p:spPr>
      </p:pic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25A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666A3C0-5FF7-41D9-97C6-19382FD0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804" y="2552215"/>
            <a:ext cx="6184580" cy="166983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07B653D-0FF8-4843-ABDB-76C7EA0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828" y="4132666"/>
            <a:ext cx="1688609" cy="50029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Consistency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C945104-400B-421C-BE52-9C5F7EE2507A}"/>
              </a:ext>
            </a:extLst>
          </p:cNvPr>
          <p:cNvSpPr txBox="1">
            <a:spLocks/>
          </p:cNvSpPr>
          <p:nvPr/>
        </p:nvSpPr>
        <p:spPr>
          <a:xfrm>
            <a:off x="7134661" y="4120769"/>
            <a:ext cx="1688609" cy="500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Accessibility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72E8657-7FBF-4414-9F3B-4A041D0EF2C3}"/>
              </a:ext>
            </a:extLst>
          </p:cNvPr>
          <p:cNvSpPr txBox="1">
            <a:spLocks/>
          </p:cNvSpPr>
          <p:nvPr/>
        </p:nvSpPr>
        <p:spPr>
          <a:xfrm>
            <a:off x="9298741" y="4120768"/>
            <a:ext cx="1688609" cy="500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Portability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2F46DCB-D473-4468-A77E-B1088E2C48A7}"/>
              </a:ext>
            </a:extLst>
          </p:cNvPr>
          <p:cNvSpPr txBox="1">
            <a:spLocks/>
          </p:cNvSpPr>
          <p:nvPr/>
        </p:nvSpPr>
        <p:spPr>
          <a:xfrm>
            <a:off x="1756434" y="4465435"/>
            <a:ext cx="2116506" cy="500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hlinkClick r:id="rId4"/>
              </a:rPr>
              <a:t>cloudevents.io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1CB8486-8B51-4D81-9BA0-6A6B0B86A2C5}"/>
              </a:ext>
            </a:extLst>
          </p:cNvPr>
          <p:cNvSpPr txBox="1">
            <a:spLocks/>
          </p:cNvSpPr>
          <p:nvPr/>
        </p:nvSpPr>
        <p:spPr>
          <a:xfrm>
            <a:off x="5057340" y="4579042"/>
            <a:ext cx="2116506" cy="500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0EC537-16BF-40DD-BD8D-5230E9E09204}"/>
              </a:ext>
            </a:extLst>
          </p:cNvPr>
          <p:cNvSpPr/>
          <p:nvPr/>
        </p:nvSpPr>
        <p:spPr>
          <a:xfrm>
            <a:off x="7073082" y="6413958"/>
            <a:ext cx="50438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Native Computing Foundation: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https://www.cncf.io/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210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26D054EE-7CDF-48F6-8F3E-6591FC6720F8}"/>
              </a:ext>
            </a:extLst>
          </p:cNvPr>
          <p:cNvSpPr txBox="1">
            <a:spLocks/>
          </p:cNvSpPr>
          <p:nvPr/>
        </p:nvSpPr>
        <p:spPr>
          <a:xfrm>
            <a:off x="801851" y="1396867"/>
            <a:ext cx="5276584" cy="1325187"/>
          </a:xfrm>
          <a:prstGeom prst="rect">
            <a:avLst/>
          </a:prstGeom>
        </p:spPr>
        <p:txBody>
          <a:bodyPr vert="horz" lIns="89630" tIns="44814" rIns="89630" bIns="44814" rtlCol="0" anchor="ctr">
            <a:norm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89621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2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Logic Apps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7FA25D3-4CD5-4365-9AEE-A34731A2C8D6}"/>
              </a:ext>
            </a:extLst>
          </p:cNvPr>
          <p:cNvSpPr txBox="1">
            <a:spLocks/>
          </p:cNvSpPr>
          <p:nvPr/>
        </p:nvSpPr>
        <p:spPr>
          <a:xfrm>
            <a:off x="806294" y="2872141"/>
            <a:ext cx="5272142" cy="3180782"/>
          </a:xfrm>
          <a:prstGeom prst="rect">
            <a:avLst/>
          </a:prstGeom>
        </p:spPr>
        <p:txBody>
          <a:bodyPr vert="horz" lIns="89630" tIns="44814" rIns="89630" bIns="44814" rtlCol="0" anchor="t">
            <a:norm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58" marR="0" lvl="0" indent="0" algn="l" defTabSz="89621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Automate workflows and orchestrate business processes easily</a:t>
            </a:r>
          </a:p>
          <a:p>
            <a:pPr marL="4458" marR="0" lvl="0" indent="0" algn="l" defTabSz="89621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96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336080" marR="0" lvl="0" indent="-224054" algn="l" defTabSz="89621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Out-of-the-box connectors reduce integration challenges</a:t>
            </a:r>
          </a:p>
          <a:p>
            <a:pPr marL="336080" marR="0" lvl="0" indent="-224054" algn="l" defTabSz="89621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Connect and integrate data from the cloud to on-premises</a:t>
            </a:r>
          </a:p>
          <a:p>
            <a:pPr marL="336080" marR="0" lvl="0" indent="-224054" algn="l" defTabSz="89621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B2B and enterprise messaging in the cloud</a:t>
            </a:r>
          </a:p>
          <a:p>
            <a:pPr marL="336080" marR="0" lvl="0" indent="-224054" algn="l" defTabSz="89621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6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Powerful web-based workflow designer</a:t>
            </a:r>
          </a:p>
        </p:txBody>
      </p:sp>
      <p:sp>
        <p:nvSpPr>
          <p:cNvPr id="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828" y="581968"/>
            <a:ext cx="5477308" cy="627506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207" y="761320"/>
            <a:ext cx="5297931" cy="6095709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AA31D84-A3D4-4D83-A44F-B008EAA3F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110" y="2349571"/>
            <a:ext cx="3544805" cy="27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EA55-BA61-3A4F-97ED-150E64A2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39" y="466722"/>
            <a:ext cx="11237870" cy="984885"/>
          </a:xfrm>
        </p:spPr>
        <p:txBody>
          <a:bodyPr/>
          <a:lstStyle/>
          <a:p>
            <a:r>
              <a:rPr lang="en-US" dirty="0"/>
              <a:t>Azure Logic Apps</a:t>
            </a:r>
            <a:br>
              <a:rPr lang="en-US" dirty="0"/>
            </a:br>
            <a:r>
              <a:rPr lang="en-US" sz="2800" dirty="0"/>
              <a:t>Powerful Capabilities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F94C-F6E8-FA43-B747-42DE94FF8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045" y="1735694"/>
            <a:ext cx="5120435" cy="4683311"/>
          </a:xfrm>
        </p:spPr>
        <p:txBody>
          <a:bodyPr/>
          <a:lstStyle/>
          <a:p>
            <a:pPr>
              <a:spcAft>
                <a:spcPts val="1175"/>
              </a:spcAft>
            </a:pPr>
            <a:r>
              <a:rPr lang="en-US" sz="2400" dirty="0"/>
              <a:t>Fast integration using innovative Visual Designer </a:t>
            </a:r>
          </a:p>
          <a:p>
            <a:pPr>
              <a:spcAft>
                <a:spcPts val="1175"/>
              </a:spcAft>
            </a:pPr>
            <a:r>
              <a:rPr lang="en-US" sz="2400" dirty="0"/>
              <a:t>Easy workflow creation with triggers and actions</a:t>
            </a:r>
          </a:p>
          <a:p>
            <a:pPr>
              <a:spcAft>
                <a:spcPts val="1175"/>
              </a:spcAft>
            </a:pPr>
            <a:r>
              <a:rPr lang="en-US" sz="2400" dirty="0"/>
              <a:t>More than 200 connectors to mashup applications, data and services</a:t>
            </a:r>
          </a:p>
          <a:p>
            <a:pPr>
              <a:spcAft>
                <a:spcPts val="1175"/>
              </a:spcAft>
            </a:pPr>
            <a:r>
              <a:rPr lang="en-US" sz="2400" dirty="0"/>
              <a:t>Built for mission critical 24x7 Enterprise Integration</a:t>
            </a:r>
          </a:p>
          <a:p>
            <a:pPr>
              <a:spcAft>
                <a:spcPts val="1175"/>
              </a:spcAft>
            </a:pPr>
            <a:r>
              <a:rPr lang="en-US" sz="2400" dirty="0" err="1"/>
              <a:t>Devops</a:t>
            </a:r>
            <a:r>
              <a:rPr lang="en-US" sz="2400" dirty="0"/>
              <a:t> built-in: Create, deploy, manage and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45AEF-3E24-4EE6-9E2E-0A794E85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523" y="283883"/>
            <a:ext cx="5932664" cy="65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6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76A-1D0D-E14B-BEA8-22901AA5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Platform Flexibility</a:t>
            </a:r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66400" y="4085448"/>
            <a:ext cx="2208099" cy="671928"/>
          </a:xfrm>
          <a:prstGeom prst="rect">
            <a:avLst/>
          </a:prstGeom>
          <a:noFill/>
        </p:spPr>
        <p:txBody>
          <a:bodyPr wrap="square" lIns="91381" tIns="146210" rIns="182761" bIns="146210" rtlCol="0">
            <a:spAutoFit/>
          </a:bodyPr>
          <a:lstStyle/>
          <a:p>
            <a:pPr algn="ctr" defTabSz="914192"/>
            <a:r>
              <a:rPr lang="en-US" sz="2400">
                <a:solidFill>
                  <a:srgbClr val="1A1A1A"/>
                </a:solidFill>
                <a:latin typeface="Segoe UI"/>
              </a:rPr>
              <a:t>Messaging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5281068" y="2166879"/>
            <a:ext cx="1792088" cy="1792342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94" tIns="143354" rIns="179194" bIns="14335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494" fontAlgn="base">
              <a:lnSpc>
                <a:spcPct val="90000"/>
              </a:lnSpc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2984474" y="2166879"/>
            <a:ext cx="1792088" cy="1792342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94" tIns="143354" rIns="179194" bIns="14335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494" fontAlgn="base">
              <a:lnSpc>
                <a:spcPct val="90000"/>
              </a:lnSpc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74408" y="2166879"/>
            <a:ext cx="1792088" cy="1792342"/>
          </a:xfrm>
          <a:prstGeom prst="ellipse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194" tIns="143354" rIns="179194" bIns="14335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494" fontAlgn="base">
              <a:lnSpc>
                <a:spcPct val="90000"/>
              </a:lnSpc>
              <a:defRPr/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897906" y="2166879"/>
            <a:ext cx="1792088" cy="1792342"/>
            <a:chOff x="9946793" y="2778447"/>
            <a:chExt cx="1828049" cy="1828282"/>
          </a:xfrm>
          <a:solidFill>
            <a:srgbClr val="0070C0"/>
          </a:solidFill>
        </p:grpSpPr>
        <p:sp>
          <p:nvSpPr>
            <p:cNvPr id="28" name="Oval 27"/>
            <p:cNvSpPr/>
            <p:nvPr/>
          </p:nvSpPr>
          <p:spPr bwMode="auto">
            <a:xfrm>
              <a:off x="9946793" y="2778447"/>
              <a:ext cx="1828049" cy="1828282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94" fontAlgn="base">
                <a:lnSpc>
                  <a:spcPct val="90000"/>
                </a:lnSpc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brain_2" title="Icon of a brain with circles and connection lines inside">
              <a:extLst>
                <a:ext uri="{FF2B5EF4-FFF2-40B4-BE49-F238E27FC236}">
                  <a16:creationId xmlns:a16="http://schemas.microsoft.com/office/drawing/2014/main" id="{43831704-DBA6-45CF-8A80-E22CC7AFCA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13331" y="3182909"/>
              <a:ext cx="1494971" cy="1002423"/>
            </a:xfrm>
            <a:custGeom>
              <a:avLst/>
              <a:gdLst>
                <a:gd name="T0" fmla="*/ 379 w 440"/>
                <a:gd name="T1" fmla="*/ 133 h 295"/>
                <a:gd name="T2" fmla="*/ 379 w 440"/>
                <a:gd name="T3" fmla="*/ 169 h 295"/>
                <a:gd name="T4" fmla="*/ 259 w 440"/>
                <a:gd name="T5" fmla="*/ 181 h 295"/>
                <a:gd name="T6" fmla="*/ 295 w 440"/>
                <a:gd name="T7" fmla="*/ 181 h 295"/>
                <a:gd name="T8" fmla="*/ 259 w 440"/>
                <a:gd name="T9" fmla="*/ 181 h 295"/>
                <a:gd name="T10" fmla="*/ 114 w 440"/>
                <a:gd name="T11" fmla="*/ 179 h 295"/>
                <a:gd name="T12" fmla="*/ 78 w 440"/>
                <a:gd name="T13" fmla="*/ 169 h 295"/>
                <a:gd name="T14" fmla="*/ 235 w 440"/>
                <a:gd name="T15" fmla="*/ 88 h 295"/>
                <a:gd name="T16" fmla="*/ 192 w 440"/>
                <a:gd name="T17" fmla="*/ 79 h 295"/>
                <a:gd name="T18" fmla="*/ 174 w 440"/>
                <a:gd name="T19" fmla="*/ 97 h 295"/>
                <a:gd name="T20" fmla="*/ 174 w 440"/>
                <a:gd name="T21" fmla="*/ 61 h 295"/>
                <a:gd name="T22" fmla="*/ 277 w 440"/>
                <a:gd name="T23" fmla="*/ 85 h 295"/>
                <a:gd name="T24" fmla="*/ 313 w 440"/>
                <a:gd name="T25" fmla="*/ 85 h 295"/>
                <a:gd name="T26" fmla="*/ 277 w 440"/>
                <a:gd name="T27" fmla="*/ 85 h 295"/>
                <a:gd name="T28" fmla="*/ 168 w 440"/>
                <a:gd name="T29" fmla="*/ 205 h 295"/>
                <a:gd name="T30" fmla="*/ 168 w 440"/>
                <a:gd name="T31" fmla="*/ 169 h 295"/>
                <a:gd name="T32" fmla="*/ 42 w 440"/>
                <a:gd name="T33" fmla="*/ 169 h 295"/>
                <a:gd name="T34" fmla="*/ 78 w 440"/>
                <a:gd name="T35" fmla="*/ 169 h 295"/>
                <a:gd name="T36" fmla="*/ 42 w 440"/>
                <a:gd name="T37" fmla="*/ 169 h 295"/>
                <a:gd name="T38" fmla="*/ 284 w 440"/>
                <a:gd name="T39" fmla="*/ 121 h 295"/>
                <a:gd name="T40" fmla="*/ 295 w 440"/>
                <a:gd name="T41" fmla="*/ 103 h 295"/>
                <a:gd name="T42" fmla="*/ 114 w 440"/>
                <a:gd name="T43" fmla="*/ 125 h 295"/>
                <a:gd name="T44" fmla="*/ 143 w 440"/>
                <a:gd name="T45" fmla="*/ 133 h 295"/>
                <a:gd name="T46" fmla="*/ 168 w 440"/>
                <a:gd name="T47" fmla="*/ 144 h 295"/>
                <a:gd name="T48" fmla="*/ 361 w 440"/>
                <a:gd name="T49" fmla="*/ 151 h 295"/>
                <a:gd name="T50" fmla="*/ 331 w 440"/>
                <a:gd name="T51" fmla="*/ 160 h 295"/>
                <a:gd name="T52" fmla="*/ 331 w 440"/>
                <a:gd name="T53" fmla="*/ 243 h 295"/>
                <a:gd name="T54" fmla="*/ 321 w 440"/>
                <a:gd name="T55" fmla="*/ 181 h 295"/>
                <a:gd name="T56" fmla="*/ 358 w 440"/>
                <a:gd name="T57" fmla="*/ 206 h 295"/>
                <a:gd name="T58" fmla="*/ 440 w 440"/>
                <a:gd name="T59" fmla="*/ 163 h 295"/>
                <a:gd name="T60" fmla="*/ 388 w 440"/>
                <a:gd name="T61" fmla="*/ 110 h 295"/>
                <a:gd name="T62" fmla="*/ 227 w 440"/>
                <a:gd name="T63" fmla="*/ 30 h 295"/>
                <a:gd name="T64" fmla="*/ 68 w 440"/>
                <a:gd name="T65" fmla="*/ 103 h 295"/>
                <a:gd name="T66" fmla="*/ 4 w 440"/>
                <a:gd name="T67" fmla="*/ 165 h 295"/>
                <a:gd name="T68" fmla="*/ 164 w 440"/>
                <a:gd name="T69" fmla="*/ 237 h 295"/>
                <a:gd name="T70" fmla="*/ 358 w 440"/>
                <a:gd name="T71" fmla="*/ 20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0" h="295">
                  <a:moveTo>
                    <a:pt x="361" y="151"/>
                  </a:moveTo>
                  <a:cubicBezTo>
                    <a:pt x="361" y="141"/>
                    <a:pt x="369" y="133"/>
                    <a:pt x="379" y="133"/>
                  </a:cubicBezTo>
                  <a:cubicBezTo>
                    <a:pt x="389" y="133"/>
                    <a:pt x="397" y="141"/>
                    <a:pt x="397" y="151"/>
                  </a:cubicBezTo>
                  <a:cubicBezTo>
                    <a:pt x="397" y="161"/>
                    <a:pt x="389" y="169"/>
                    <a:pt x="379" y="169"/>
                  </a:cubicBezTo>
                  <a:cubicBezTo>
                    <a:pt x="369" y="169"/>
                    <a:pt x="361" y="161"/>
                    <a:pt x="361" y="151"/>
                  </a:cubicBezTo>
                  <a:close/>
                  <a:moveTo>
                    <a:pt x="259" y="181"/>
                  </a:moveTo>
                  <a:cubicBezTo>
                    <a:pt x="259" y="191"/>
                    <a:pt x="267" y="199"/>
                    <a:pt x="277" y="199"/>
                  </a:cubicBezTo>
                  <a:cubicBezTo>
                    <a:pt x="287" y="199"/>
                    <a:pt x="295" y="191"/>
                    <a:pt x="295" y="181"/>
                  </a:cubicBezTo>
                  <a:cubicBezTo>
                    <a:pt x="295" y="171"/>
                    <a:pt x="287" y="163"/>
                    <a:pt x="277" y="163"/>
                  </a:cubicBezTo>
                  <a:cubicBezTo>
                    <a:pt x="267" y="163"/>
                    <a:pt x="259" y="171"/>
                    <a:pt x="259" y="181"/>
                  </a:cubicBezTo>
                  <a:close/>
                  <a:moveTo>
                    <a:pt x="114" y="239"/>
                  </a:moveTo>
                  <a:cubicBezTo>
                    <a:pt x="114" y="179"/>
                    <a:pt x="114" y="179"/>
                    <a:pt x="114" y="179"/>
                  </a:cubicBezTo>
                  <a:cubicBezTo>
                    <a:pt x="114" y="179"/>
                    <a:pt x="109" y="169"/>
                    <a:pt x="104" y="169"/>
                  </a:cubicBezTo>
                  <a:cubicBezTo>
                    <a:pt x="104" y="169"/>
                    <a:pt x="104" y="169"/>
                    <a:pt x="78" y="169"/>
                  </a:cubicBezTo>
                  <a:moveTo>
                    <a:pt x="235" y="260"/>
                  </a:moveTo>
                  <a:cubicBezTo>
                    <a:pt x="235" y="260"/>
                    <a:pt x="235" y="260"/>
                    <a:pt x="235" y="88"/>
                  </a:cubicBezTo>
                  <a:cubicBezTo>
                    <a:pt x="235" y="82"/>
                    <a:pt x="231" y="79"/>
                    <a:pt x="225" y="79"/>
                  </a:cubicBezTo>
                  <a:cubicBezTo>
                    <a:pt x="225" y="79"/>
                    <a:pt x="225" y="79"/>
                    <a:pt x="192" y="79"/>
                  </a:cubicBezTo>
                  <a:moveTo>
                    <a:pt x="156" y="79"/>
                  </a:moveTo>
                  <a:cubicBezTo>
                    <a:pt x="156" y="89"/>
                    <a:pt x="164" y="97"/>
                    <a:pt x="174" y="97"/>
                  </a:cubicBezTo>
                  <a:cubicBezTo>
                    <a:pt x="184" y="97"/>
                    <a:pt x="192" y="89"/>
                    <a:pt x="192" y="79"/>
                  </a:cubicBezTo>
                  <a:cubicBezTo>
                    <a:pt x="192" y="69"/>
                    <a:pt x="184" y="61"/>
                    <a:pt x="174" y="61"/>
                  </a:cubicBezTo>
                  <a:cubicBezTo>
                    <a:pt x="164" y="61"/>
                    <a:pt x="156" y="69"/>
                    <a:pt x="156" y="79"/>
                  </a:cubicBezTo>
                  <a:close/>
                  <a:moveTo>
                    <a:pt x="277" y="85"/>
                  </a:moveTo>
                  <a:cubicBezTo>
                    <a:pt x="277" y="95"/>
                    <a:pt x="285" y="103"/>
                    <a:pt x="295" y="103"/>
                  </a:cubicBezTo>
                  <a:cubicBezTo>
                    <a:pt x="305" y="103"/>
                    <a:pt x="313" y="95"/>
                    <a:pt x="313" y="85"/>
                  </a:cubicBezTo>
                  <a:cubicBezTo>
                    <a:pt x="313" y="75"/>
                    <a:pt x="305" y="67"/>
                    <a:pt x="295" y="67"/>
                  </a:cubicBezTo>
                  <a:cubicBezTo>
                    <a:pt x="285" y="67"/>
                    <a:pt x="277" y="75"/>
                    <a:pt x="277" y="85"/>
                  </a:cubicBezTo>
                  <a:close/>
                  <a:moveTo>
                    <a:pt x="150" y="187"/>
                  </a:moveTo>
                  <a:cubicBezTo>
                    <a:pt x="150" y="197"/>
                    <a:pt x="158" y="205"/>
                    <a:pt x="168" y="205"/>
                  </a:cubicBezTo>
                  <a:cubicBezTo>
                    <a:pt x="178" y="205"/>
                    <a:pt x="186" y="197"/>
                    <a:pt x="186" y="187"/>
                  </a:cubicBezTo>
                  <a:cubicBezTo>
                    <a:pt x="186" y="177"/>
                    <a:pt x="178" y="169"/>
                    <a:pt x="168" y="169"/>
                  </a:cubicBezTo>
                  <a:cubicBezTo>
                    <a:pt x="158" y="169"/>
                    <a:pt x="150" y="177"/>
                    <a:pt x="150" y="187"/>
                  </a:cubicBezTo>
                  <a:close/>
                  <a:moveTo>
                    <a:pt x="42" y="169"/>
                  </a:moveTo>
                  <a:cubicBezTo>
                    <a:pt x="42" y="179"/>
                    <a:pt x="50" y="187"/>
                    <a:pt x="60" y="187"/>
                  </a:cubicBezTo>
                  <a:cubicBezTo>
                    <a:pt x="70" y="187"/>
                    <a:pt x="78" y="179"/>
                    <a:pt x="78" y="169"/>
                  </a:cubicBezTo>
                  <a:cubicBezTo>
                    <a:pt x="78" y="159"/>
                    <a:pt x="70" y="151"/>
                    <a:pt x="60" y="151"/>
                  </a:cubicBezTo>
                  <a:cubicBezTo>
                    <a:pt x="50" y="151"/>
                    <a:pt x="42" y="159"/>
                    <a:pt x="42" y="169"/>
                  </a:cubicBezTo>
                  <a:close/>
                  <a:moveTo>
                    <a:pt x="235" y="121"/>
                  </a:moveTo>
                  <a:cubicBezTo>
                    <a:pt x="235" y="121"/>
                    <a:pt x="235" y="121"/>
                    <a:pt x="284" y="121"/>
                  </a:cubicBezTo>
                  <a:cubicBezTo>
                    <a:pt x="290" y="121"/>
                    <a:pt x="295" y="117"/>
                    <a:pt x="295" y="112"/>
                  </a:cubicBezTo>
                  <a:cubicBezTo>
                    <a:pt x="295" y="112"/>
                    <a:pt x="295" y="112"/>
                    <a:pt x="295" y="103"/>
                  </a:cubicBezTo>
                  <a:moveTo>
                    <a:pt x="114" y="49"/>
                  </a:moveTo>
                  <a:cubicBezTo>
                    <a:pt x="114" y="49"/>
                    <a:pt x="114" y="51"/>
                    <a:pt x="114" y="125"/>
                  </a:cubicBezTo>
                  <a:cubicBezTo>
                    <a:pt x="114" y="130"/>
                    <a:pt x="118" y="133"/>
                    <a:pt x="123" y="133"/>
                  </a:cubicBezTo>
                  <a:cubicBezTo>
                    <a:pt x="123" y="133"/>
                    <a:pt x="123" y="133"/>
                    <a:pt x="143" y="133"/>
                  </a:cubicBezTo>
                  <a:cubicBezTo>
                    <a:pt x="143" y="133"/>
                    <a:pt x="143" y="133"/>
                    <a:pt x="158" y="133"/>
                  </a:cubicBezTo>
                  <a:cubicBezTo>
                    <a:pt x="163" y="133"/>
                    <a:pt x="168" y="139"/>
                    <a:pt x="168" y="144"/>
                  </a:cubicBezTo>
                  <a:cubicBezTo>
                    <a:pt x="168" y="144"/>
                    <a:pt x="168" y="144"/>
                    <a:pt x="168" y="169"/>
                  </a:cubicBezTo>
                  <a:moveTo>
                    <a:pt x="361" y="151"/>
                  </a:moveTo>
                  <a:cubicBezTo>
                    <a:pt x="361" y="151"/>
                    <a:pt x="361" y="151"/>
                    <a:pt x="340" y="151"/>
                  </a:cubicBezTo>
                  <a:cubicBezTo>
                    <a:pt x="335" y="151"/>
                    <a:pt x="331" y="155"/>
                    <a:pt x="331" y="160"/>
                  </a:cubicBezTo>
                  <a:cubicBezTo>
                    <a:pt x="331" y="160"/>
                    <a:pt x="331" y="160"/>
                    <a:pt x="331" y="205"/>
                  </a:cubicBezTo>
                  <a:moveTo>
                    <a:pt x="331" y="243"/>
                  </a:moveTo>
                  <a:cubicBezTo>
                    <a:pt x="331" y="243"/>
                    <a:pt x="331" y="243"/>
                    <a:pt x="331" y="190"/>
                  </a:cubicBezTo>
                  <a:cubicBezTo>
                    <a:pt x="331" y="185"/>
                    <a:pt x="327" y="181"/>
                    <a:pt x="321" y="181"/>
                  </a:cubicBezTo>
                  <a:cubicBezTo>
                    <a:pt x="321" y="181"/>
                    <a:pt x="321" y="181"/>
                    <a:pt x="295" y="181"/>
                  </a:cubicBezTo>
                  <a:moveTo>
                    <a:pt x="358" y="206"/>
                  </a:moveTo>
                  <a:cubicBezTo>
                    <a:pt x="367" y="212"/>
                    <a:pt x="377" y="215"/>
                    <a:pt x="388" y="215"/>
                  </a:cubicBezTo>
                  <a:cubicBezTo>
                    <a:pt x="417" y="215"/>
                    <a:pt x="440" y="192"/>
                    <a:pt x="440" y="163"/>
                  </a:cubicBezTo>
                  <a:cubicBezTo>
                    <a:pt x="440" y="134"/>
                    <a:pt x="417" y="111"/>
                    <a:pt x="388" y="111"/>
                  </a:cubicBezTo>
                  <a:cubicBezTo>
                    <a:pt x="388" y="110"/>
                    <a:pt x="388" y="110"/>
                    <a:pt x="388" y="110"/>
                  </a:cubicBezTo>
                  <a:cubicBezTo>
                    <a:pt x="388" y="110"/>
                    <a:pt x="379" y="38"/>
                    <a:pt x="310" y="41"/>
                  </a:cubicBezTo>
                  <a:cubicBezTo>
                    <a:pt x="310" y="41"/>
                    <a:pt x="275" y="4"/>
                    <a:pt x="227" y="30"/>
                  </a:cubicBezTo>
                  <a:cubicBezTo>
                    <a:pt x="227" y="30"/>
                    <a:pt x="183" y="0"/>
                    <a:pt x="146" y="53"/>
                  </a:cubicBezTo>
                  <a:cubicBezTo>
                    <a:pt x="146" y="53"/>
                    <a:pt x="79" y="26"/>
                    <a:pt x="68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68" y="103"/>
                    <a:pt x="7" y="116"/>
                    <a:pt x="4" y="165"/>
                  </a:cubicBezTo>
                  <a:cubicBezTo>
                    <a:pt x="0" y="213"/>
                    <a:pt x="42" y="247"/>
                    <a:pt x="87" y="215"/>
                  </a:cubicBezTo>
                  <a:cubicBezTo>
                    <a:pt x="87" y="215"/>
                    <a:pt x="120" y="263"/>
                    <a:pt x="164" y="237"/>
                  </a:cubicBezTo>
                  <a:cubicBezTo>
                    <a:pt x="164" y="237"/>
                    <a:pt x="222" y="295"/>
                    <a:pt x="270" y="235"/>
                  </a:cubicBezTo>
                  <a:cubicBezTo>
                    <a:pt x="270" y="235"/>
                    <a:pt x="329" y="282"/>
                    <a:pt x="358" y="206"/>
                  </a:cubicBezTo>
                  <a:close/>
                </a:path>
              </a:pathLst>
            </a:custGeom>
            <a:grp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587055" y="2166879"/>
            <a:ext cx="1792088" cy="1792342"/>
            <a:chOff x="7618217" y="2774489"/>
            <a:chExt cx="1828049" cy="1828282"/>
          </a:xfrm>
          <a:solidFill>
            <a:srgbClr val="0070C0"/>
          </a:solidFill>
        </p:grpSpPr>
        <p:sp>
          <p:nvSpPr>
            <p:cNvPr id="8" name="Oval 7"/>
            <p:cNvSpPr/>
            <p:nvPr/>
          </p:nvSpPr>
          <p:spPr bwMode="auto">
            <a:xfrm>
              <a:off x="7618217" y="2774489"/>
              <a:ext cx="1828049" cy="1828282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776" tIns="146220" rIns="182776" bIns="1462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94" fontAlgn="base">
                <a:lnSpc>
                  <a:spcPct val="90000"/>
                </a:lnSpc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Data &amp; AI" title="Icon of several circles connected to eachother by lines">
              <a:extLst>
                <a:ext uri="{FF2B5EF4-FFF2-40B4-BE49-F238E27FC236}">
                  <a16:creationId xmlns:a16="http://schemas.microsoft.com/office/drawing/2014/main" id="{58AD02C3-4CBE-4ADB-B300-2FBB03A077D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26422" y="3156843"/>
              <a:ext cx="1357371" cy="1085364"/>
            </a:xfrm>
            <a:custGeom>
              <a:avLst/>
              <a:gdLst>
                <a:gd name="T0" fmla="*/ 465 w 706"/>
                <a:gd name="T1" fmla="*/ 76 h 564"/>
                <a:gd name="T2" fmla="*/ 465 w 706"/>
                <a:gd name="T3" fmla="*/ 0 h 564"/>
                <a:gd name="T4" fmla="*/ 668 w 706"/>
                <a:gd name="T5" fmla="*/ 138 h 564"/>
                <a:gd name="T6" fmla="*/ 668 w 706"/>
                <a:gd name="T7" fmla="*/ 214 h 564"/>
                <a:gd name="T8" fmla="*/ 668 w 706"/>
                <a:gd name="T9" fmla="*/ 138 h 564"/>
                <a:gd name="T10" fmla="*/ 454 w 706"/>
                <a:gd name="T11" fmla="*/ 314 h 564"/>
                <a:gd name="T12" fmla="*/ 530 w 706"/>
                <a:gd name="T13" fmla="*/ 314 h 564"/>
                <a:gd name="T14" fmla="*/ 637 w 706"/>
                <a:gd name="T15" fmla="*/ 422 h 564"/>
                <a:gd name="T16" fmla="*/ 637 w 706"/>
                <a:gd name="T17" fmla="*/ 499 h 564"/>
                <a:gd name="T18" fmla="*/ 637 w 706"/>
                <a:gd name="T19" fmla="*/ 422 h 564"/>
                <a:gd name="T20" fmla="*/ 282 w 706"/>
                <a:gd name="T21" fmla="*/ 526 h 564"/>
                <a:gd name="T22" fmla="*/ 358 w 706"/>
                <a:gd name="T23" fmla="*/ 526 h 564"/>
                <a:gd name="T24" fmla="*/ 38 w 706"/>
                <a:gd name="T25" fmla="*/ 338 h 564"/>
                <a:gd name="T26" fmla="*/ 38 w 706"/>
                <a:gd name="T27" fmla="*/ 415 h 564"/>
                <a:gd name="T28" fmla="*/ 38 w 706"/>
                <a:gd name="T29" fmla="*/ 338 h 564"/>
                <a:gd name="T30" fmla="*/ 258 w 706"/>
                <a:gd name="T31" fmla="*/ 205 h 564"/>
                <a:gd name="T32" fmla="*/ 334 w 706"/>
                <a:gd name="T33" fmla="*/ 205 h 564"/>
                <a:gd name="T34" fmla="*/ 120 w 706"/>
                <a:gd name="T35" fmla="*/ 75 h 564"/>
                <a:gd name="T36" fmla="*/ 120 w 706"/>
                <a:gd name="T37" fmla="*/ 152 h 564"/>
                <a:gd name="T38" fmla="*/ 120 w 706"/>
                <a:gd name="T39" fmla="*/ 75 h 564"/>
                <a:gd name="T40" fmla="*/ 258 w 706"/>
                <a:gd name="T41" fmla="*/ 188 h 564"/>
                <a:gd name="T42" fmla="*/ 460 w 706"/>
                <a:gd name="T43" fmla="*/ 294 h 564"/>
                <a:gd name="T44" fmla="*/ 76 w 706"/>
                <a:gd name="T45" fmla="*/ 376 h 564"/>
                <a:gd name="T46" fmla="*/ 288 w 706"/>
                <a:gd name="T47" fmla="*/ 505 h 564"/>
                <a:gd name="T48" fmla="*/ 603 w 706"/>
                <a:gd name="T49" fmla="*/ 479 h 564"/>
                <a:gd name="T50" fmla="*/ 159 w 706"/>
                <a:gd name="T51" fmla="*/ 104 h 564"/>
                <a:gd name="T52" fmla="*/ 637 w 706"/>
                <a:gd name="T53" fmla="*/ 151 h 564"/>
                <a:gd name="T54" fmla="*/ 523 w 706"/>
                <a:gd name="T55" fmla="*/ 291 h 564"/>
                <a:gd name="T56" fmla="*/ 465 w 706"/>
                <a:gd name="T57" fmla="*/ 347 h 564"/>
                <a:gd name="T58" fmla="*/ 334 w 706"/>
                <a:gd name="T59" fmla="*/ 490 h 564"/>
                <a:gd name="T60" fmla="*/ 320 w 706"/>
                <a:gd name="T61" fmla="*/ 488 h 564"/>
                <a:gd name="T62" fmla="*/ 134 w 706"/>
                <a:gd name="T63" fmla="*/ 149 h 564"/>
                <a:gd name="T64" fmla="*/ 438 w 706"/>
                <a:gd name="T65" fmla="*/ 65 h 564"/>
                <a:gd name="T66" fmla="*/ 624 w 706"/>
                <a:gd name="T67" fmla="*/ 425 h 564"/>
                <a:gd name="T68" fmla="*/ 603 w 706"/>
                <a:gd name="T69" fmla="*/ 43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6" h="564">
                  <a:moveTo>
                    <a:pt x="503" y="38"/>
                  </a:moveTo>
                  <a:cubicBezTo>
                    <a:pt x="503" y="59"/>
                    <a:pt x="486" y="76"/>
                    <a:pt x="465" y="76"/>
                  </a:cubicBezTo>
                  <a:cubicBezTo>
                    <a:pt x="444" y="76"/>
                    <a:pt x="427" y="59"/>
                    <a:pt x="427" y="38"/>
                  </a:cubicBezTo>
                  <a:cubicBezTo>
                    <a:pt x="427" y="17"/>
                    <a:pt x="444" y="0"/>
                    <a:pt x="465" y="0"/>
                  </a:cubicBezTo>
                  <a:cubicBezTo>
                    <a:pt x="486" y="0"/>
                    <a:pt x="503" y="17"/>
                    <a:pt x="503" y="38"/>
                  </a:cubicBezTo>
                  <a:close/>
                  <a:moveTo>
                    <a:pt x="668" y="138"/>
                  </a:moveTo>
                  <a:cubicBezTo>
                    <a:pt x="647" y="138"/>
                    <a:pt x="630" y="155"/>
                    <a:pt x="630" y="176"/>
                  </a:cubicBezTo>
                  <a:cubicBezTo>
                    <a:pt x="630" y="197"/>
                    <a:pt x="647" y="214"/>
                    <a:pt x="668" y="214"/>
                  </a:cubicBezTo>
                  <a:cubicBezTo>
                    <a:pt x="689" y="214"/>
                    <a:pt x="706" y="197"/>
                    <a:pt x="706" y="176"/>
                  </a:cubicBezTo>
                  <a:cubicBezTo>
                    <a:pt x="706" y="155"/>
                    <a:pt x="689" y="138"/>
                    <a:pt x="668" y="138"/>
                  </a:cubicBezTo>
                  <a:close/>
                  <a:moveTo>
                    <a:pt x="492" y="276"/>
                  </a:moveTo>
                  <a:cubicBezTo>
                    <a:pt x="471" y="276"/>
                    <a:pt x="454" y="293"/>
                    <a:pt x="454" y="314"/>
                  </a:cubicBezTo>
                  <a:cubicBezTo>
                    <a:pt x="454" y="335"/>
                    <a:pt x="471" y="352"/>
                    <a:pt x="492" y="352"/>
                  </a:cubicBezTo>
                  <a:cubicBezTo>
                    <a:pt x="513" y="352"/>
                    <a:pt x="530" y="335"/>
                    <a:pt x="530" y="314"/>
                  </a:cubicBezTo>
                  <a:cubicBezTo>
                    <a:pt x="530" y="293"/>
                    <a:pt x="513" y="276"/>
                    <a:pt x="492" y="276"/>
                  </a:cubicBezTo>
                  <a:close/>
                  <a:moveTo>
                    <a:pt x="637" y="422"/>
                  </a:moveTo>
                  <a:cubicBezTo>
                    <a:pt x="616" y="422"/>
                    <a:pt x="599" y="440"/>
                    <a:pt x="599" y="461"/>
                  </a:cubicBezTo>
                  <a:cubicBezTo>
                    <a:pt x="599" y="482"/>
                    <a:pt x="616" y="499"/>
                    <a:pt x="637" y="499"/>
                  </a:cubicBezTo>
                  <a:cubicBezTo>
                    <a:pt x="658" y="499"/>
                    <a:pt x="675" y="482"/>
                    <a:pt x="675" y="461"/>
                  </a:cubicBezTo>
                  <a:cubicBezTo>
                    <a:pt x="675" y="440"/>
                    <a:pt x="658" y="422"/>
                    <a:pt x="637" y="422"/>
                  </a:cubicBezTo>
                  <a:close/>
                  <a:moveTo>
                    <a:pt x="320" y="488"/>
                  </a:moveTo>
                  <a:cubicBezTo>
                    <a:pt x="299" y="488"/>
                    <a:pt x="282" y="505"/>
                    <a:pt x="282" y="526"/>
                  </a:cubicBezTo>
                  <a:cubicBezTo>
                    <a:pt x="282" y="547"/>
                    <a:pt x="299" y="564"/>
                    <a:pt x="320" y="564"/>
                  </a:cubicBezTo>
                  <a:cubicBezTo>
                    <a:pt x="341" y="564"/>
                    <a:pt x="358" y="547"/>
                    <a:pt x="358" y="526"/>
                  </a:cubicBezTo>
                  <a:cubicBezTo>
                    <a:pt x="358" y="505"/>
                    <a:pt x="341" y="488"/>
                    <a:pt x="320" y="488"/>
                  </a:cubicBezTo>
                  <a:close/>
                  <a:moveTo>
                    <a:pt x="38" y="338"/>
                  </a:moveTo>
                  <a:cubicBezTo>
                    <a:pt x="17" y="338"/>
                    <a:pt x="0" y="355"/>
                    <a:pt x="0" y="376"/>
                  </a:cubicBezTo>
                  <a:cubicBezTo>
                    <a:pt x="0" y="398"/>
                    <a:pt x="17" y="415"/>
                    <a:pt x="38" y="415"/>
                  </a:cubicBezTo>
                  <a:cubicBezTo>
                    <a:pt x="59" y="415"/>
                    <a:pt x="76" y="398"/>
                    <a:pt x="76" y="376"/>
                  </a:cubicBezTo>
                  <a:cubicBezTo>
                    <a:pt x="76" y="355"/>
                    <a:pt x="59" y="338"/>
                    <a:pt x="38" y="338"/>
                  </a:cubicBezTo>
                  <a:close/>
                  <a:moveTo>
                    <a:pt x="296" y="167"/>
                  </a:moveTo>
                  <a:cubicBezTo>
                    <a:pt x="275" y="167"/>
                    <a:pt x="258" y="184"/>
                    <a:pt x="258" y="205"/>
                  </a:cubicBezTo>
                  <a:cubicBezTo>
                    <a:pt x="258" y="226"/>
                    <a:pt x="275" y="243"/>
                    <a:pt x="296" y="243"/>
                  </a:cubicBezTo>
                  <a:cubicBezTo>
                    <a:pt x="317" y="243"/>
                    <a:pt x="334" y="226"/>
                    <a:pt x="334" y="205"/>
                  </a:cubicBezTo>
                  <a:cubicBezTo>
                    <a:pt x="334" y="184"/>
                    <a:pt x="317" y="167"/>
                    <a:pt x="296" y="167"/>
                  </a:cubicBezTo>
                  <a:close/>
                  <a:moveTo>
                    <a:pt x="120" y="75"/>
                  </a:moveTo>
                  <a:cubicBezTo>
                    <a:pt x="99" y="75"/>
                    <a:pt x="82" y="93"/>
                    <a:pt x="82" y="114"/>
                  </a:cubicBezTo>
                  <a:cubicBezTo>
                    <a:pt x="82" y="135"/>
                    <a:pt x="99" y="152"/>
                    <a:pt x="120" y="152"/>
                  </a:cubicBezTo>
                  <a:cubicBezTo>
                    <a:pt x="142" y="152"/>
                    <a:pt x="159" y="135"/>
                    <a:pt x="159" y="114"/>
                  </a:cubicBezTo>
                  <a:cubicBezTo>
                    <a:pt x="159" y="93"/>
                    <a:pt x="142" y="75"/>
                    <a:pt x="120" y="75"/>
                  </a:cubicBezTo>
                  <a:close/>
                  <a:moveTo>
                    <a:pt x="153" y="133"/>
                  </a:moveTo>
                  <a:cubicBezTo>
                    <a:pt x="258" y="188"/>
                    <a:pt x="258" y="188"/>
                    <a:pt x="258" y="188"/>
                  </a:cubicBezTo>
                  <a:moveTo>
                    <a:pt x="328" y="225"/>
                  </a:moveTo>
                  <a:cubicBezTo>
                    <a:pt x="460" y="294"/>
                    <a:pt x="460" y="294"/>
                    <a:pt x="460" y="294"/>
                  </a:cubicBezTo>
                  <a:moveTo>
                    <a:pt x="454" y="314"/>
                  </a:moveTo>
                  <a:cubicBezTo>
                    <a:pt x="76" y="376"/>
                    <a:pt x="76" y="376"/>
                    <a:pt x="76" y="376"/>
                  </a:cubicBezTo>
                  <a:moveTo>
                    <a:pt x="71" y="395"/>
                  </a:moveTo>
                  <a:cubicBezTo>
                    <a:pt x="288" y="505"/>
                    <a:pt x="288" y="505"/>
                    <a:pt x="288" y="505"/>
                  </a:cubicBezTo>
                  <a:moveTo>
                    <a:pt x="358" y="526"/>
                  </a:moveTo>
                  <a:cubicBezTo>
                    <a:pt x="603" y="479"/>
                    <a:pt x="603" y="479"/>
                    <a:pt x="603" y="479"/>
                  </a:cubicBezTo>
                  <a:moveTo>
                    <a:pt x="427" y="38"/>
                  </a:moveTo>
                  <a:cubicBezTo>
                    <a:pt x="159" y="104"/>
                    <a:pt x="159" y="104"/>
                    <a:pt x="159" y="104"/>
                  </a:cubicBezTo>
                  <a:moveTo>
                    <a:pt x="497" y="59"/>
                  </a:moveTo>
                  <a:cubicBezTo>
                    <a:pt x="637" y="151"/>
                    <a:pt x="637" y="151"/>
                    <a:pt x="637" y="151"/>
                  </a:cubicBezTo>
                  <a:moveTo>
                    <a:pt x="637" y="198"/>
                  </a:moveTo>
                  <a:cubicBezTo>
                    <a:pt x="523" y="291"/>
                    <a:pt x="523" y="291"/>
                    <a:pt x="523" y="291"/>
                  </a:cubicBezTo>
                  <a:moveTo>
                    <a:pt x="346" y="497"/>
                  </a:moveTo>
                  <a:cubicBezTo>
                    <a:pt x="465" y="347"/>
                    <a:pt x="465" y="347"/>
                    <a:pt x="465" y="347"/>
                  </a:cubicBezTo>
                  <a:moveTo>
                    <a:pt x="447" y="76"/>
                  </a:moveTo>
                  <a:cubicBezTo>
                    <a:pt x="334" y="490"/>
                    <a:pt x="334" y="490"/>
                    <a:pt x="334" y="490"/>
                  </a:cubicBezTo>
                  <a:moveTo>
                    <a:pt x="296" y="243"/>
                  </a:moveTo>
                  <a:cubicBezTo>
                    <a:pt x="320" y="488"/>
                    <a:pt x="320" y="488"/>
                    <a:pt x="320" y="488"/>
                  </a:cubicBezTo>
                  <a:moveTo>
                    <a:pt x="305" y="488"/>
                  </a:moveTo>
                  <a:cubicBezTo>
                    <a:pt x="134" y="149"/>
                    <a:pt x="134" y="149"/>
                    <a:pt x="134" y="149"/>
                  </a:cubicBezTo>
                  <a:moveTo>
                    <a:pt x="323" y="179"/>
                  </a:moveTo>
                  <a:cubicBezTo>
                    <a:pt x="438" y="65"/>
                    <a:pt x="438" y="65"/>
                    <a:pt x="438" y="65"/>
                  </a:cubicBezTo>
                  <a:moveTo>
                    <a:pt x="481" y="76"/>
                  </a:moveTo>
                  <a:cubicBezTo>
                    <a:pt x="624" y="425"/>
                    <a:pt x="624" y="425"/>
                    <a:pt x="624" y="425"/>
                  </a:cubicBezTo>
                  <a:moveTo>
                    <a:pt x="514" y="347"/>
                  </a:moveTo>
                  <a:cubicBezTo>
                    <a:pt x="603" y="434"/>
                    <a:pt x="603" y="434"/>
                    <a:pt x="603" y="434"/>
                  </a:cubicBezTo>
                </a:path>
              </a:pathLst>
            </a:custGeom>
            <a:grp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776467" y="4085449"/>
            <a:ext cx="2208099" cy="1048580"/>
          </a:xfrm>
          <a:prstGeom prst="rect">
            <a:avLst/>
          </a:prstGeom>
          <a:noFill/>
        </p:spPr>
        <p:txBody>
          <a:bodyPr wrap="square" lIns="91381" tIns="146210" rIns="182761" bIns="146210" rtlCol="0">
            <a:spAutoFit/>
          </a:bodyPr>
          <a:lstStyle/>
          <a:p>
            <a:pPr algn="ctr" defTabSz="914192"/>
            <a:r>
              <a:rPr lang="en-US" sz="2400">
                <a:solidFill>
                  <a:srgbClr val="1A1A1A"/>
                </a:solidFill>
                <a:latin typeface="Segoe UI"/>
              </a:rPr>
              <a:t>Data Wrangling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25165" y="4089643"/>
            <a:ext cx="2208099" cy="671928"/>
          </a:xfrm>
          <a:prstGeom prst="rect">
            <a:avLst/>
          </a:prstGeom>
          <a:noFill/>
        </p:spPr>
        <p:txBody>
          <a:bodyPr wrap="square" lIns="91381" tIns="146210" rIns="182761" bIns="146210" rtlCol="0">
            <a:spAutoFit/>
          </a:bodyPr>
          <a:lstStyle/>
          <a:p>
            <a:pPr algn="ctr" defTabSz="914192"/>
            <a:r>
              <a:rPr lang="en-US" sz="2400">
                <a:solidFill>
                  <a:srgbClr val="1A1A1A"/>
                </a:solidFill>
                <a:latin typeface="Segoe UI"/>
              </a:rPr>
              <a:t>B2B &amp; EDI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52449" y="4085449"/>
            <a:ext cx="2208099" cy="1048580"/>
          </a:xfrm>
          <a:prstGeom prst="rect">
            <a:avLst/>
          </a:prstGeom>
          <a:noFill/>
        </p:spPr>
        <p:txBody>
          <a:bodyPr wrap="square" lIns="91381" tIns="146210" rIns="182761" bIns="146210" rtlCol="0">
            <a:spAutoFit/>
          </a:bodyPr>
          <a:lstStyle/>
          <a:p>
            <a:pPr algn="ctr" defTabSz="914192"/>
            <a:r>
              <a:rPr lang="en-US" sz="2400">
                <a:solidFill>
                  <a:srgbClr val="1A1A1A"/>
                </a:solidFill>
                <a:latin typeface="Segoe UI"/>
              </a:rPr>
              <a:t>EAI</a:t>
            </a:r>
          </a:p>
          <a:p>
            <a:pPr algn="ctr" defTabSz="914192"/>
            <a:r>
              <a:rPr lang="en-US" sz="2400">
                <a:solidFill>
                  <a:srgbClr val="1A1A1A"/>
                </a:solidFill>
                <a:latin typeface="Segoe UI"/>
              </a:rPr>
              <a:t>(hybrid)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34497" y="4085449"/>
            <a:ext cx="2208099" cy="1048580"/>
          </a:xfrm>
          <a:prstGeom prst="rect">
            <a:avLst/>
          </a:prstGeom>
          <a:noFill/>
        </p:spPr>
        <p:txBody>
          <a:bodyPr wrap="square" lIns="91381" tIns="146210" rIns="182761" bIns="146210" rtlCol="0">
            <a:spAutoFit/>
          </a:bodyPr>
          <a:lstStyle/>
          <a:p>
            <a:pPr algn="ctr" defTabSz="914192"/>
            <a:r>
              <a:rPr lang="en-US" sz="2400">
                <a:solidFill>
                  <a:srgbClr val="1A1A1A"/>
                </a:solidFill>
                <a:latin typeface="Segoe UI"/>
              </a:rPr>
              <a:t>Smart</a:t>
            </a:r>
          </a:p>
          <a:p>
            <a:pPr algn="ctr" defTabSz="914192"/>
            <a:r>
              <a:rPr lang="en-US" sz="2400">
                <a:solidFill>
                  <a:srgbClr val="1A1A1A"/>
                </a:solidFill>
                <a:latin typeface="Segoe UI"/>
              </a:rPr>
              <a:t>&amp; SaaS</a:t>
            </a:r>
          </a:p>
        </p:txBody>
      </p:sp>
      <p:sp>
        <p:nvSpPr>
          <p:cNvPr id="41" name="EMI_E731" title="Icon of a tall rectangular building">
            <a:extLst>
              <a:ext uri="{FF2B5EF4-FFF2-40B4-BE49-F238E27FC236}">
                <a16:creationId xmlns:a16="http://schemas.microsoft.com/office/drawing/2014/main" id="{56953370-C2D2-4F36-8414-2027E0FE43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01810" y="2706494"/>
            <a:ext cx="428709" cy="696512"/>
          </a:xfrm>
          <a:custGeom>
            <a:avLst/>
            <a:gdLst>
              <a:gd name="T0" fmla="*/ 0 w 2523"/>
              <a:gd name="T1" fmla="*/ 0 h 4099"/>
              <a:gd name="T2" fmla="*/ 2523 w 2523"/>
              <a:gd name="T3" fmla="*/ 0 h 4099"/>
              <a:gd name="T4" fmla="*/ 2523 w 2523"/>
              <a:gd name="T5" fmla="*/ 4099 h 4099"/>
              <a:gd name="T6" fmla="*/ 1578 w 2523"/>
              <a:gd name="T7" fmla="*/ 4099 h 4099"/>
              <a:gd name="T8" fmla="*/ 1578 w 2523"/>
              <a:gd name="T9" fmla="*/ 2838 h 4099"/>
              <a:gd name="T10" fmla="*/ 947 w 2523"/>
              <a:gd name="T11" fmla="*/ 2838 h 4099"/>
              <a:gd name="T12" fmla="*/ 947 w 2523"/>
              <a:gd name="T13" fmla="*/ 4099 h 4099"/>
              <a:gd name="T14" fmla="*/ 0 w 2523"/>
              <a:gd name="T15" fmla="*/ 4099 h 4099"/>
              <a:gd name="T16" fmla="*/ 0 w 2523"/>
              <a:gd name="T17" fmla="*/ 0 h 4099"/>
              <a:gd name="T18" fmla="*/ 631 w 2523"/>
              <a:gd name="T19" fmla="*/ 473 h 4099"/>
              <a:gd name="T20" fmla="*/ 631 w 2523"/>
              <a:gd name="T21" fmla="*/ 1104 h 4099"/>
              <a:gd name="T22" fmla="*/ 1262 w 2523"/>
              <a:gd name="T23" fmla="*/ 473 h 4099"/>
              <a:gd name="T24" fmla="*/ 1262 w 2523"/>
              <a:gd name="T25" fmla="*/ 1104 h 4099"/>
              <a:gd name="T26" fmla="*/ 1893 w 2523"/>
              <a:gd name="T27" fmla="*/ 473 h 4099"/>
              <a:gd name="T28" fmla="*/ 1893 w 2523"/>
              <a:gd name="T29" fmla="*/ 1104 h 4099"/>
              <a:gd name="T30" fmla="*/ 631 w 2523"/>
              <a:gd name="T31" fmla="*/ 1419 h 4099"/>
              <a:gd name="T32" fmla="*/ 631 w 2523"/>
              <a:gd name="T33" fmla="*/ 2050 h 4099"/>
              <a:gd name="T34" fmla="*/ 1262 w 2523"/>
              <a:gd name="T35" fmla="*/ 1419 h 4099"/>
              <a:gd name="T36" fmla="*/ 1262 w 2523"/>
              <a:gd name="T37" fmla="*/ 2050 h 4099"/>
              <a:gd name="T38" fmla="*/ 1893 w 2523"/>
              <a:gd name="T39" fmla="*/ 1419 h 4099"/>
              <a:gd name="T40" fmla="*/ 1893 w 2523"/>
              <a:gd name="T41" fmla="*/ 2050 h 4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23" h="4099">
                <a:moveTo>
                  <a:pt x="0" y="0"/>
                </a:moveTo>
                <a:lnTo>
                  <a:pt x="2523" y="0"/>
                </a:lnTo>
                <a:lnTo>
                  <a:pt x="2523" y="4099"/>
                </a:lnTo>
                <a:lnTo>
                  <a:pt x="1578" y="4099"/>
                </a:lnTo>
                <a:lnTo>
                  <a:pt x="1578" y="2838"/>
                </a:lnTo>
                <a:lnTo>
                  <a:pt x="947" y="2838"/>
                </a:lnTo>
                <a:lnTo>
                  <a:pt x="947" y="4099"/>
                </a:lnTo>
                <a:lnTo>
                  <a:pt x="0" y="4099"/>
                </a:lnTo>
                <a:lnTo>
                  <a:pt x="0" y="0"/>
                </a:lnTo>
                <a:moveTo>
                  <a:pt x="631" y="473"/>
                </a:moveTo>
                <a:lnTo>
                  <a:pt x="631" y="1104"/>
                </a:lnTo>
                <a:moveTo>
                  <a:pt x="1262" y="473"/>
                </a:moveTo>
                <a:lnTo>
                  <a:pt x="1262" y="1104"/>
                </a:lnTo>
                <a:moveTo>
                  <a:pt x="1893" y="473"/>
                </a:moveTo>
                <a:lnTo>
                  <a:pt x="1893" y="1104"/>
                </a:lnTo>
                <a:moveTo>
                  <a:pt x="631" y="1419"/>
                </a:moveTo>
                <a:lnTo>
                  <a:pt x="631" y="2050"/>
                </a:lnTo>
                <a:moveTo>
                  <a:pt x="1262" y="1419"/>
                </a:moveTo>
                <a:lnTo>
                  <a:pt x="1262" y="2050"/>
                </a:lnTo>
                <a:moveTo>
                  <a:pt x="1893" y="1419"/>
                </a:moveTo>
                <a:lnTo>
                  <a:pt x="1893" y="2050"/>
                </a:lnTo>
              </a:path>
            </a:pathLst>
          </a:custGeom>
          <a:noFill/>
          <a:ln w="285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6" tIns="44817" rIns="89636" bIns="44817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43" name="binary" title="Icon of binary code, ones and zeros">
            <a:extLst>
              <a:ext uri="{FF2B5EF4-FFF2-40B4-BE49-F238E27FC236}">
                <a16:creationId xmlns:a16="http://schemas.microsoft.com/office/drawing/2014/main" id="{96CCD987-99C6-4E4D-9A6A-62A6A12CAC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37831" y="2680788"/>
            <a:ext cx="885370" cy="764527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85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6" tIns="44817" rIns="89636" bIns="44817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44" name="mail_2" title="Icon of an envelope with an arrow on the lower right pointing right">
            <a:extLst>
              <a:ext uri="{FF2B5EF4-FFF2-40B4-BE49-F238E27FC236}">
                <a16:creationId xmlns:a16="http://schemas.microsoft.com/office/drawing/2014/main" id="{C48018C6-9347-4462-A38A-F6BE954BC7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2967" y="2708757"/>
            <a:ext cx="1114968" cy="804647"/>
          </a:xfrm>
          <a:custGeom>
            <a:avLst/>
            <a:gdLst>
              <a:gd name="T0" fmla="*/ 341 w 600"/>
              <a:gd name="T1" fmla="*/ 356 h 433"/>
              <a:gd name="T2" fmla="*/ 0 w 600"/>
              <a:gd name="T3" fmla="*/ 356 h 433"/>
              <a:gd name="T4" fmla="*/ 0 w 600"/>
              <a:gd name="T5" fmla="*/ 0 h 433"/>
              <a:gd name="T6" fmla="*/ 600 w 600"/>
              <a:gd name="T7" fmla="*/ 0 h 433"/>
              <a:gd name="T8" fmla="*/ 600 w 600"/>
              <a:gd name="T9" fmla="*/ 269 h 433"/>
              <a:gd name="T10" fmla="*/ 0 w 600"/>
              <a:gd name="T11" fmla="*/ 0 h 433"/>
              <a:gd name="T12" fmla="*/ 300 w 600"/>
              <a:gd name="T13" fmla="*/ 178 h 433"/>
              <a:gd name="T14" fmla="*/ 600 w 600"/>
              <a:gd name="T15" fmla="*/ 0 h 433"/>
              <a:gd name="T16" fmla="*/ 392 w 600"/>
              <a:gd name="T17" fmla="*/ 356 h 433"/>
              <a:gd name="T18" fmla="*/ 600 w 600"/>
              <a:gd name="T19" fmla="*/ 356 h 433"/>
              <a:gd name="T20" fmla="*/ 524 w 600"/>
              <a:gd name="T21" fmla="*/ 433 h 433"/>
              <a:gd name="T22" fmla="*/ 600 w 600"/>
              <a:gd name="T23" fmla="*/ 356 h 433"/>
              <a:gd name="T24" fmla="*/ 524 w 600"/>
              <a:gd name="T25" fmla="*/ 28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00" h="433">
                <a:moveTo>
                  <a:pt x="341" y="356"/>
                </a:moveTo>
                <a:lnTo>
                  <a:pt x="0" y="356"/>
                </a:lnTo>
                <a:lnTo>
                  <a:pt x="0" y="0"/>
                </a:lnTo>
                <a:lnTo>
                  <a:pt x="600" y="0"/>
                </a:lnTo>
                <a:lnTo>
                  <a:pt x="600" y="269"/>
                </a:lnTo>
                <a:moveTo>
                  <a:pt x="0" y="0"/>
                </a:moveTo>
                <a:lnTo>
                  <a:pt x="300" y="178"/>
                </a:lnTo>
                <a:lnTo>
                  <a:pt x="600" y="0"/>
                </a:lnTo>
                <a:moveTo>
                  <a:pt x="392" y="356"/>
                </a:moveTo>
                <a:lnTo>
                  <a:pt x="600" y="356"/>
                </a:lnTo>
                <a:moveTo>
                  <a:pt x="524" y="433"/>
                </a:moveTo>
                <a:lnTo>
                  <a:pt x="600" y="356"/>
                </a:lnTo>
                <a:lnTo>
                  <a:pt x="524" y="280"/>
                </a:lnTo>
              </a:path>
            </a:pathLst>
          </a:custGeom>
          <a:noFill/>
          <a:ln w="28575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89636" tIns="44817" rIns="89636" bIns="44817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45" name="EMI_E731" title="Icon of a tall rectangular building">
            <a:extLst>
              <a:ext uri="{FF2B5EF4-FFF2-40B4-BE49-F238E27FC236}">
                <a16:creationId xmlns:a16="http://schemas.microsoft.com/office/drawing/2014/main" id="{56953370-C2D2-4F36-8414-2027E0FE43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04470" y="2706494"/>
            <a:ext cx="428709" cy="696512"/>
          </a:xfrm>
          <a:custGeom>
            <a:avLst/>
            <a:gdLst>
              <a:gd name="T0" fmla="*/ 0 w 2523"/>
              <a:gd name="T1" fmla="*/ 0 h 4099"/>
              <a:gd name="T2" fmla="*/ 2523 w 2523"/>
              <a:gd name="T3" fmla="*/ 0 h 4099"/>
              <a:gd name="T4" fmla="*/ 2523 w 2523"/>
              <a:gd name="T5" fmla="*/ 4099 h 4099"/>
              <a:gd name="T6" fmla="*/ 1578 w 2523"/>
              <a:gd name="T7" fmla="*/ 4099 h 4099"/>
              <a:gd name="T8" fmla="*/ 1578 w 2523"/>
              <a:gd name="T9" fmla="*/ 2838 h 4099"/>
              <a:gd name="T10" fmla="*/ 947 w 2523"/>
              <a:gd name="T11" fmla="*/ 2838 h 4099"/>
              <a:gd name="T12" fmla="*/ 947 w 2523"/>
              <a:gd name="T13" fmla="*/ 4099 h 4099"/>
              <a:gd name="T14" fmla="*/ 0 w 2523"/>
              <a:gd name="T15" fmla="*/ 4099 h 4099"/>
              <a:gd name="T16" fmla="*/ 0 w 2523"/>
              <a:gd name="T17" fmla="*/ 0 h 4099"/>
              <a:gd name="T18" fmla="*/ 631 w 2523"/>
              <a:gd name="T19" fmla="*/ 473 h 4099"/>
              <a:gd name="T20" fmla="*/ 631 w 2523"/>
              <a:gd name="T21" fmla="*/ 1104 h 4099"/>
              <a:gd name="T22" fmla="*/ 1262 w 2523"/>
              <a:gd name="T23" fmla="*/ 473 h 4099"/>
              <a:gd name="T24" fmla="*/ 1262 w 2523"/>
              <a:gd name="T25" fmla="*/ 1104 h 4099"/>
              <a:gd name="T26" fmla="*/ 1893 w 2523"/>
              <a:gd name="T27" fmla="*/ 473 h 4099"/>
              <a:gd name="T28" fmla="*/ 1893 w 2523"/>
              <a:gd name="T29" fmla="*/ 1104 h 4099"/>
              <a:gd name="T30" fmla="*/ 631 w 2523"/>
              <a:gd name="T31" fmla="*/ 1419 h 4099"/>
              <a:gd name="T32" fmla="*/ 631 w 2523"/>
              <a:gd name="T33" fmla="*/ 2050 h 4099"/>
              <a:gd name="T34" fmla="*/ 1262 w 2523"/>
              <a:gd name="T35" fmla="*/ 1419 h 4099"/>
              <a:gd name="T36" fmla="*/ 1262 w 2523"/>
              <a:gd name="T37" fmla="*/ 2050 h 4099"/>
              <a:gd name="T38" fmla="*/ 1893 w 2523"/>
              <a:gd name="T39" fmla="*/ 1419 h 4099"/>
              <a:gd name="T40" fmla="*/ 1893 w 2523"/>
              <a:gd name="T41" fmla="*/ 2050 h 4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23" h="4099">
                <a:moveTo>
                  <a:pt x="0" y="0"/>
                </a:moveTo>
                <a:lnTo>
                  <a:pt x="2523" y="0"/>
                </a:lnTo>
                <a:lnTo>
                  <a:pt x="2523" y="4099"/>
                </a:lnTo>
                <a:lnTo>
                  <a:pt x="1578" y="4099"/>
                </a:lnTo>
                <a:lnTo>
                  <a:pt x="1578" y="2838"/>
                </a:lnTo>
                <a:lnTo>
                  <a:pt x="947" y="2838"/>
                </a:lnTo>
                <a:lnTo>
                  <a:pt x="947" y="4099"/>
                </a:lnTo>
                <a:lnTo>
                  <a:pt x="0" y="4099"/>
                </a:lnTo>
                <a:lnTo>
                  <a:pt x="0" y="0"/>
                </a:lnTo>
                <a:moveTo>
                  <a:pt x="631" y="473"/>
                </a:moveTo>
                <a:lnTo>
                  <a:pt x="631" y="1104"/>
                </a:lnTo>
                <a:moveTo>
                  <a:pt x="1262" y="473"/>
                </a:moveTo>
                <a:lnTo>
                  <a:pt x="1262" y="1104"/>
                </a:lnTo>
                <a:moveTo>
                  <a:pt x="1893" y="473"/>
                </a:moveTo>
                <a:lnTo>
                  <a:pt x="1893" y="1104"/>
                </a:lnTo>
                <a:moveTo>
                  <a:pt x="631" y="1419"/>
                </a:moveTo>
                <a:lnTo>
                  <a:pt x="631" y="2050"/>
                </a:lnTo>
                <a:moveTo>
                  <a:pt x="1262" y="1419"/>
                </a:moveTo>
                <a:lnTo>
                  <a:pt x="1262" y="2050"/>
                </a:lnTo>
                <a:moveTo>
                  <a:pt x="1893" y="1419"/>
                </a:moveTo>
                <a:lnTo>
                  <a:pt x="1893" y="2050"/>
                </a:lnTo>
              </a:path>
            </a:pathLst>
          </a:custGeom>
          <a:noFill/>
          <a:ln w="28575" cap="sq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6" tIns="44817" rIns="89636" bIns="44817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3206DE14-95F6-BD4F-887E-5302BAA63736}"/>
              </a:ext>
            </a:extLst>
          </p:cNvPr>
          <p:cNvSpPr/>
          <p:nvPr/>
        </p:nvSpPr>
        <p:spPr bwMode="auto">
          <a:xfrm rot="5400000" flipV="1">
            <a:off x="5848613" y="2734688"/>
            <a:ext cx="656997" cy="656726"/>
          </a:xfrm>
          <a:prstGeom prst="downArrow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70" tIns="143415" rIns="179270" bIns="1434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2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0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2.96296E-6 L 4.16667E-6 -0.04537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-4.81481E-6 L 8.33333E-7 -0.04537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4.07407E-6 L 2.70833E-6 -0.04537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4.81481E-6 L 2.08333E-7 -0.04537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4.81481E-6 L -2.29167E-6 -0.04537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EA55-BA61-3A4F-97ED-150E64A2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Complete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F94C-F6E8-FA43-B747-42DE94FF8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172" y="1434653"/>
            <a:ext cx="4687472" cy="4716676"/>
          </a:xfrm>
        </p:spPr>
        <p:txBody>
          <a:bodyPr/>
          <a:lstStyle/>
          <a:p>
            <a:pPr>
              <a:spcBef>
                <a:spcPts val="1729"/>
              </a:spcBef>
            </a:pPr>
            <a:r>
              <a:rPr lang="en-US" sz="2400" spc="-28" dirty="0">
                <a:solidFill>
                  <a:schemeClr val="tx1"/>
                </a:solidFill>
              </a:rPr>
              <a:t>Connect on-premises, hybrid </a:t>
            </a:r>
            <a:br>
              <a:rPr lang="en-US" sz="2400" spc="-28" dirty="0">
                <a:solidFill>
                  <a:schemeClr val="tx1"/>
                </a:solidFill>
              </a:rPr>
            </a:br>
            <a:r>
              <a:rPr lang="en-US" sz="2400" spc="-28" dirty="0">
                <a:solidFill>
                  <a:schemeClr val="tx1"/>
                </a:solidFill>
              </a:rPr>
              <a:t>and cloud applications </a:t>
            </a:r>
          </a:p>
          <a:p>
            <a:pPr>
              <a:spcBef>
                <a:spcPts val="1729"/>
              </a:spcBef>
            </a:pPr>
            <a:r>
              <a:rPr lang="en-US" sz="2400" spc="-28" dirty="0">
                <a:solidFill>
                  <a:schemeClr val="tx1"/>
                </a:solidFill>
              </a:rPr>
              <a:t>Run mission-critical, complex integration scenarios with ease </a:t>
            </a:r>
          </a:p>
          <a:p>
            <a:pPr>
              <a:spcBef>
                <a:spcPts val="1729"/>
              </a:spcBef>
            </a:pPr>
            <a:r>
              <a:rPr lang="en-US" sz="2400" spc="-28" dirty="0">
                <a:solidFill>
                  <a:schemeClr val="tx1"/>
                </a:solidFill>
              </a:rPr>
              <a:t>Enhance business productivity by automating business processes where it makes sense, on-premises or in Azure</a:t>
            </a:r>
          </a:p>
          <a:p>
            <a:pPr>
              <a:spcBef>
                <a:spcPts val="1729"/>
              </a:spcBef>
            </a:pPr>
            <a:r>
              <a:rPr lang="en-US" sz="2400" spc="-28" dirty="0">
                <a:solidFill>
                  <a:schemeClr val="tx1"/>
                </a:solidFill>
              </a:rPr>
              <a:t>Build “Smart” Integrations leveraging Machine Learning/Cognitive Services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38707" y="2449913"/>
            <a:ext cx="0" cy="1285139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7520955" y="3887414"/>
            <a:ext cx="1691958" cy="892319"/>
            <a:chOff x="7649759" y="3473718"/>
            <a:chExt cx="1692678" cy="892700"/>
          </a:xfrm>
        </p:grpSpPr>
        <p:sp>
          <p:nvSpPr>
            <p:cNvPr id="8" name="TextBox 7"/>
            <p:cNvSpPr txBox="1"/>
            <p:nvPr/>
          </p:nvSpPr>
          <p:spPr>
            <a:xfrm>
              <a:off x="7649759" y="3978710"/>
              <a:ext cx="1692678" cy="38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398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99" kern="0" dirty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  <a:t>On-premises data gateway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10" name="Freeform 128"/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rgbClr val="0078D7"/>
                </a:solidFill>
              </a:ln>
            </p:spPr>
            <p:txBody>
              <a:bodyPr vert="horz" wrap="square" lIns="91401" tIns="45701" rIns="91401" bIns="45701" numCol="1" anchor="t" anchorCtr="0" compatLnSpc="1">
                <a:prstTxWarp prst="textNoShape">
                  <a:avLst/>
                </a:prstTxWarp>
              </a:bodyPr>
              <a:lstStyle/>
              <a:p>
                <a:pPr defTabSz="913952">
                  <a:defRPr/>
                </a:pPr>
                <a:endParaRPr lang="en-US" sz="1801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2" rIns="182802" bIns="14624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05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noFill/>
              <a:ln w="41275" cap="flat" cmpd="sng" algn="ctr">
                <a:solidFill>
                  <a:srgbClr val="0078D7"/>
                </a:solidFill>
                <a:prstDash val="solid"/>
                <a:headEnd type="triangle" w="med" len="sm"/>
                <a:tailEnd type="triangle" w="med" len="sm"/>
              </a:ln>
              <a:effectLst/>
            </p:spPr>
          </p:cxnSp>
        </p:grpSp>
      </p:grpSp>
      <p:grpSp>
        <p:nvGrpSpPr>
          <p:cNvPr id="13" name="Group 12"/>
          <p:cNvGrpSpPr/>
          <p:nvPr/>
        </p:nvGrpSpPr>
        <p:grpSpPr>
          <a:xfrm>
            <a:off x="6397392" y="445087"/>
            <a:ext cx="1551909" cy="2683368"/>
            <a:chOff x="6491421" y="881592"/>
            <a:chExt cx="1552569" cy="2684511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 flipH="1">
              <a:off x="6505756" y="881592"/>
              <a:ext cx="769117" cy="0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05756" y="1744662"/>
              <a:ext cx="769117" cy="0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>
            <a:xfrm flipH="1">
              <a:off x="6491421" y="2735262"/>
              <a:ext cx="769117" cy="0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491421" y="3566099"/>
              <a:ext cx="769117" cy="0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>
            <a:xfrm flipH="1">
              <a:off x="7274873" y="2227262"/>
              <a:ext cx="769117" cy="0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5918258" y="4801986"/>
            <a:ext cx="6137084" cy="1904025"/>
            <a:chOff x="5920455" y="4640426"/>
            <a:chExt cx="6139696" cy="1904837"/>
          </a:xfrm>
        </p:grpSpPr>
        <p:sp>
          <p:nvSpPr>
            <p:cNvPr id="21" name="TextBox 20"/>
            <p:cNvSpPr txBox="1"/>
            <p:nvPr/>
          </p:nvSpPr>
          <p:spPr>
            <a:xfrm>
              <a:off x="10693372" y="6175409"/>
              <a:ext cx="461714" cy="2771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398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  <a:t>BizTalk</a:t>
              </a:r>
              <a:br>
                <a:rPr lang="en-US" sz="1000" kern="0" dirty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000" kern="0" dirty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"/>
                </a:rPr>
                <a:t>Server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920455" y="4640426"/>
              <a:ext cx="6139696" cy="1904837"/>
              <a:chOff x="5920455" y="4640426"/>
              <a:chExt cx="6139696" cy="1904837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152126" y="4640426"/>
                <a:ext cx="4765025" cy="1079340"/>
                <a:chOff x="5949012" y="4376269"/>
                <a:chExt cx="4765025" cy="1079340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8171480" y="4376269"/>
                  <a:ext cx="0" cy="300662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353535">
                      <a:lumMod val="40000"/>
                      <a:lumOff val="60000"/>
                    </a:srgbClr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949012" y="4675445"/>
                  <a:ext cx="2565836" cy="291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353535">
                      <a:lumMod val="40000"/>
                      <a:lumOff val="60000"/>
                    </a:srgbClr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5960444" y="4681110"/>
                  <a:ext cx="0" cy="774499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353535">
                      <a:lumMod val="40000"/>
                      <a:lumOff val="60000"/>
                    </a:srgbClr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43" name="Straight Connector 42"/>
                <p:cNvCxnSpPr/>
                <p:nvPr/>
              </p:nvCxnSpPr>
              <p:spPr>
                <a:xfrm flipV="1">
                  <a:off x="7930493" y="4668721"/>
                  <a:ext cx="0" cy="77449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353535">
                      <a:lumMod val="40000"/>
                      <a:lumOff val="60000"/>
                    </a:srgbClr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10698892" y="4675445"/>
                  <a:ext cx="0" cy="64008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353535">
                      <a:lumMod val="40000"/>
                      <a:lumOff val="60000"/>
                    </a:srgbClr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8440231" y="4678362"/>
                  <a:ext cx="2273806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353535">
                      <a:lumMod val="40000"/>
                      <a:lumOff val="60000"/>
                    </a:srgbClr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5920455" y="5335009"/>
                <a:ext cx="6139696" cy="1210254"/>
                <a:chOff x="5920455" y="5335009"/>
                <a:chExt cx="6139696" cy="1210254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6569553" y="5335009"/>
                  <a:ext cx="5490598" cy="1210254"/>
                  <a:chOff x="6366439" y="5070852"/>
                  <a:chExt cx="5490598" cy="1210254"/>
                </a:xfrm>
              </p:grpSpPr>
              <p:sp>
                <p:nvSpPr>
                  <p:cNvPr id="27" name="Freeform 5"/>
                  <p:cNvSpPr>
                    <a:spLocks noChangeAspect="1" noEditPoints="1"/>
                  </p:cNvSpPr>
                  <p:nvPr/>
                </p:nvSpPr>
                <p:spPr bwMode="black">
                  <a:xfrm>
                    <a:off x="6366439" y="5070852"/>
                    <a:ext cx="1259211" cy="252411"/>
                  </a:xfrm>
                  <a:custGeom>
                    <a:avLst/>
                    <a:gdLst>
                      <a:gd name="T0" fmla="*/ 437 w 1686"/>
                      <a:gd name="T1" fmla="*/ 261 h 336"/>
                      <a:gd name="T2" fmla="*/ 516 w 1686"/>
                      <a:gd name="T3" fmla="*/ 200 h 336"/>
                      <a:gd name="T4" fmla="*/ 501 w 1686"/>
                      <a:gd name="T5" fmla="*/ 64 h 336"/>
                      <a:gd name="T6" fmla="*/ 462 w 1686"/>
                      <a:gd name="T7" fmla="*/ 116 h 336"/>
                      <a:gd name="T8" fmla="*/ 549 w 1686"/>
                      <a:gd name="T9" fmla="*/ 218 h 336"/>
                      <a:gd name="T10" fmla="*/ 613 w 1686"/>
                      <a:gd name="T11" fmla="*/ 155 h 336"/>
                      <a:gd name="T12" fmla="*/ 602 w 1686"/>
                      <a:gd name="T13" fmla="*/ 56 h 336"/>
                      <a:gd name="T14" fmla="*/ 698 w 1686"/>
                      <a:gd name="T15" fmla="*/ 269 h 336"/>
                      <a:gd name="T16" fmla="*/ 768 w 1686"/>
                      <a:gd name="T17" fmla="*/ 273 h 336"/>
                      <a:gd name="T18" fmla="*/ 783 w 1686"/>
                      <a:gd name="T19" fmla="*/ 142 h 336"/>
                      <a:gd name="T20" fmla="*/ 836 w 1686"/>
                      <a:gd name="T21" fmla="*/ 176 h 336"/>
                      <a:gd name="T22" fmla="*/ 745 w 1686"/>
                      <a:gd name="T23" fmla="*/ 229 h 336"/>
                      <a:gd name="T24" fmla="*/ 813 w 1686"/>
                      <a:gd name="T25" fmla="*/ 196 h 336"/>
                      <a:gd name="T26" fmla="*/ 894 w 1686"/>
                      <a:gd name="T27" fmla="*/ 269 h 336"/>
                      <a:gd name="T28" fmla="*/ 895 w 1686"/>
                      <a:gd name="T29" fmla="*/ 155 h 336"/>
                      <a:gd name="T30" fmla="*/ 1075 w 1686"/>
                      <a:gd name="T31" fmla="*/ 203 h 336"/>
                      <a:gd name="T32" fmla="*/ 1064 w 1686"/>
                      <a:gd name="T33" fmla="*/ 259 h 336"/>
                      <a:gd name="T34" fmla="*/ 982 w 1686"/>
                      <a:gd name="T35" fmla="*/ 132 h 336"/>
                      <a:gd name="T36" fmla="*/ 1051 w 1686"/>
                      <a:gd name="T37" fmla="*/ 184 h 336"/>
                      <a:gd name="T38" fmla="*/ 1051 w 1686"/>
                      <a:gd name="T39" fmla="*/ 184 h 336"/>
                      <a:gd name="T40" fmla="*/ 1127 w 1686"/>
                      <a:gd name="T41" fmla="*/ 269 h 336"/>
                      <a:gd name="T42" fmla="*/ 1227 w 1686"/>
                      <a:gd name="T43" fmla="*/ 128 h 336"/>
                      <a:gd name="T44" fmla="*/ 1152 w 1686"/>
                      <a:gd name="T45" fmla="*/ 172 h 336"/>
                      <a:gd name="T46" fmla="*/ 1302 w 1686"/>
                      <a:gd name="T47" fmla="*/ 273 h 336"/>
                      <a:gd name="T48" fmla="*/ 1356 w 1686"/>
                      <a:gd name="T49" fmla="*/ 142 h 336"/>
                      <a:gd name="T50" fmla="*/ 1269 w 1686"/>
                      <a:gd name="T51" fmla="*/ 156 h 336"/>
                      <a:gd name="T52" fmla="*/ 1351 w 1686"/>
                      <a:gd name="T53" fmla="*/ 198 h 336"/>
                      <a:gd name="T54" fmla="*/ 1399 w 1686"/>
                      <a:gd name="T55" fmla="*/ 74 h 336"/>
                      <a:gd name="T56" fmla="*/ 1425 w 1686"/>
                      <a:gd name="T57" fmla="*/ 269 h 336"/>
                      <a:gd name="T58" fmla="*/ 1584 w 1686"/>
                      <a:gd name="T59" fmla="*/ 269 h 336"/>
                      <a:gd name="T60" fmla="*/ 1487 w 1686"/>
                      <a:gd name="T61" fmla="*/ 187 h 336"/>
                      <a:gd name="T62" fmla="*/ 1487 w 1686"/>
                      <a:gd name="T63" fmla="*/ 149 h 336"/>
                      <a:gd name="T64" fmla="*/ 1584 w 1686"/>
                      <a:gd name="T65" fmla="*/ 269 h 336"/>
                      <a:gd name="T66" fmla="*/ 1602 w 1686"/>
                      <a:gd name="T67" fmla="*/ 145 h 336"/>
                      <a:gd name="T68" fmla="*/ 1650 w 1686"/>
                      <a:gd name="T69" fmla="*/ 125 h 336"/>
                      <a:gd name="T70" fmla="*/ 1655 w 1686"/>
                      <a:gd name="T71" fmla="*/ 247 h 336"/>
                      <a:gd name="T72" fmla="*/ 0 w 1686"/>
                      <a:gd name="T73" fmla="*/ 301 h 336"/>
                      <a:gd name="T74" fmla="*/ 85 w 1686"/>
                      <a:gd name="T75" fmla="*/ 99 h 336"/>
                      <a:gd name="T76" fmla="*/ 58 w 1686"/>
                      <a:gd name="T77" fmla="*/ 123 h 336"/>
                      <a:gd name="T78" fmla="*/ 68 w 1686"/>
                      <a:gd name="T79" fmla="*/ 170 h 336"/>
                      <a:gd name="T80" fmla="*/ 93 w 1686"/>
                      <a:gd name="T81" fmla="*/ 189 h 336"/>
                      <a:gd name="T82" fmla="*/ 98 w 1686"/>
                      <a:gd name="T83" fmla="*/ 204 h 336"/>
                      <a:gd name="T84" fmla="*/ 90 w 1686"/>
                      <a:gd name="T85" fmla="*/ 214 h 336"/>
                      <a:gd name="T86" fmla="*/ 62 w 1686"/>
                      <a:gd name="T87" fmla="*/ 206 h 336"/>
                      <a:gd name="T88" fmla="*/ 74 w 1686"/>
                      <a:gd name="T89" fmla="*/ 238 h 336"/>
                      <a:gd name="T90" fmla="*/ 115 w 1686"/>
                      <a:gd name="T91" fmla="*/ 227 h 336"/>
                      <a:gd name="T92" fmla="*/ 124 w 1686"/>
                      <a:gd name="T93" fmla="*/ 192 h 336"/>
                      <a:gd name="T94" fmla="*/ 108 w 1686"/>
                      <a:gd name="T95" fmla="*/ 165 h 336"/>
                      <a:gd name="T96" fmla="*/ 85 w 1686"/>
                      <a:gd name="T97" fmla="*/ 149 h 336"/>
                      <a:gd name="T98" fmla="*/ 79 w 1686"/>
                      <a:gd name="T99" fmla="*/ 136 h 336"/>
                      <a:gd name="T100" fmla="*/ 86 w 1686"/>
                      <a:gd name="T101" fmla="*/ 124 h 336"/>
                      <a:gd name="T102" fmla="*/ 107 w 1686"/>
                      <a:gd name="T103" fmla="*/ 124 h 336"/>
                      <a:gd name="T104" fmla="*/ 107 w 1686"/>
                      <a:gd name="T105" fmla="*/ 98 h 336"/>
                      <a:gd name="T106" fmla="*/ 270 w 1686"/>
                      <a:gd name="T107" fmla="*/ 86 h 336"/>
                      <a:gd name="T108" fmla="*/ 238 w 1686"/>
                      <a:gd name="T109" fmla="*/ 113 h 336"/>
                      <a:gd name="T110" fmla="*/ 262 w 1686"/>
                      <a:gd name="T111" fmla="*/ 235 h 336"/>
                      <a:gd name="T112" fmla="*/ 270 w 1686"/>
                      <a:gd name="T113" fmla="*/ 257 h 336"/>
                      <a:gd name="T114" fmla="*/ 324 w 1686"/>
                      <a:gd name="T115" fmla="*/ 135 h 3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686" h="336">
                        <a:moveTo>
                          <a:pt x="549" y="218"/>
                        </a:moveTo>
                        <a:cubicBezTo>
                          <a:pt x="549" y="235"/>
                          <a:pt x="543" y="249"/>
                          <a:pt x="531" y="258"/>
                        </a:cubicBezTo>
                        <a:cubicBezTo>
                          <a:pt x="519" y="268"/>
                          <a:pt x="503" y="273"/>
                          <a:pt x="482" y="273"/>
                        </a:cubicBezTo>
                        <a:cubicBezTo>
                          <a:pt x="475" y="273"/>
                          <a:pt x="466" y="272"/>
                          <a:pt x="457" y="269"/>
                        </a:cubicBezTo>
                        <a:cubicBezTo>
                          <a:pt x="447" y="267"/>
                          <a:pt x="441" y="264"/>
                          <a:pt x="437" y="261"/>
                        </a:cubicBezTo>
                        <a:cubicBezTo>
                          <a:pt x="437" y="233"/>
                          <a:pt x="437" y="233"/>
                          <a:pt x="437" y="233"/>
                        </a:cubicBezTo>
                        <a:cubicBezTo>
                          <a:pt x="442" y="238"/>
                          <a:pt x="450" y="243"/>
                          <a:pt x="459" y="246"/>
                        </a:cubicBezTo>
                        <a:cubicBezTo>
                          <a:pt x="469" y="250"/>
                          <a:pt x="477" y="251"/>
                          <a:pt x="485" y="251"/>
                        </a:cubicBezTo>
                        <a:cubicBezTo>
                          <a:pt x="511" y="251"/>
                          <a:pt x="524" y="241"/>
                          <a:pt x="524" y="221"/>
                        </a:cubicBezTo>
                        <a:cubicBezTo>
                          <a:pt x="524" y="213"/>
                          <a:pt x="521" y="206"/>
                          <a:pt x="516" y="200"/>
                        </a:cubicBezTo>
                        <a:cubicBezTo>
                          <a:pt x="510" y="193"/>
                          <a:pt x="499" y="186"/>
                          <a:pt x="482" y="176"/>
                        </a:cubicBezTo>
                        <a:cubicBezTo>
                          <a:pt x="465" y="166"/>
                          <a:pt x="454" y="157"/>
                          <a:pt x="447" y="149"/>
                        </a:cubicBezTo>
                        <a:cubicBezTo>
                          <a:pt x="440" y="141"/>
                          <a:pt x="437" y="130"/>
                          <a:pt x="437" y="118"/>
                        </a:cubicBezTo>
                        <a:cubicBezTo>
                          <a:pt x="437" y="102"/>
                          <a:pt x="443" y="89"/>
                          <a:pt x="455" y="79"/>
                        </a:cubicBezTo>
                        <a:cubicBezTo>
                          <a:pt x="467" y="69"/>
                          <a:pt x="482" y="64"/>
                          <a:pt x="501" y="64"/>
                        </a:cubicBezTo>
                        <a:cubicBezTo>
                          <a:pt x="519" y="64"/>
                          <a:pt x="532" y="67"/>
                          <a:pt x="541" y="71"/>
                        </a:cubicBezTo>
                        <a:cubicBezTo>
                          <a:pt x="541" y="98"/>
                          <a:pt x="541" y="98"/>
                          <a:pt x="541" y="98"/>
                        </a:cubicBezTo>
                        <a:cubicBezTo>
                          <a:pt x="530" y="90"/>
                          <a:pt x="517" y="86"/>
                          <a:pt x="500" y="86"/>
                        </a:cubicBezTo>
                        <a:cubicBezTo>
                          <a:pt x="489" y="86"/>
                          <a:pt x="479" y="88"/>
                          <a:pt x="472" y="94"/>
                        </a:cubicBezTo>
                        <a:cubicBezTo>
                          <a:pt x="465" y="99"/>
                          <a:pt x="462" y="107"/>
                          <a:pt x="462" y="116"/>
                        </a:cubicBezTo>
                        <a:cubicBezTo>
                          <a:pt x="462" y="123"/>
                          <a:pt x="463" y="128"/>
                          <a:pt x="465" y="132"/>
                        </a:cubicBezTo>
                        <a:cubicBezTo>
                          <a:pt x="467" y="136"/>
                          <a:pt x="471" y="140"/>
                          <a:pt x="476" y="144"/>
                        </a:cubicBezTo>
                        <a:cubicBezTo>
                          <a:pt x="481" y="148"/>
                          <a:pt x="489" y="153"/>
                          <a:pt x="501" y="160"/>
                        </a:cubicBezTo>
                        <a:cubicBezTo>
                          <a:pt x="519" y="170"/>
                          <a:pt x="531" y="179"/>
                          <a:pt x="538" y="188"/>
                        </a:cubicBezTo>
                        <a:cubicBezTo>
                          <a:pt x="546" y="197"/>
                          <a:pt x="549" y="207"/>
                          <a:pt x="549" y="218"/>
                        </a:cubicBezTo>
                        <a:close/>
                        <a:moveTo>
                          <a:pt x="698" y="269"/>
                        </a:moveTo>
                        <a:cubicBezTo>
                          <a:pt x="675" y="269"/>
                          <a:pt x="675" y="269"/>
                          <a:pt x="675" y="269"/>
                        </a:cubicBezTo>
                        <a:cubicBezTo>
                          <a:pt x="675" y="186"/>
                          <a:pt x="675" y="186"/>
                          <a:pt x="675" y="186"/>
                        </a:cubicBezTo>
                        <a:cubicBezTo>
                          <a:pt x="675" y="156"/>
                          <a:pt x="664" y="142"/>
                          <a:pt x="641" y="142"/>
                        </a:cubicBezTo>
                        <a:cubicBezTo>
                          <a:pt x="630" y="142"/>
                          <a:pt x="620" y="146"/>
                          <a:pt x="613" y="155"/>
                        </a:cubicBezTo>
                        <a:cubicBezTo>
                          <a:pt x="605" y="163"/>
                          <a:pt x="602" y="174"/>
                          <a:pt x="602" y="188"/>
                        </a:cubicBezTo>
                        <a:cubicBezTo>
                          <a:pt x="602" y="269"/>
                          <a:pt x="602" y="269"/>
                          <a:pt x="602" y="269"/>
                        </a:cubicBezTo>
                        <a:cubicBezTo>
                          <a:pt x="578" y="269"/>
                          <a:pt x="578" y="269"/>
                          <a:pt x="578" y="269"/>
                        </a:cubicBezTo>
                        <a:cubicBezTo>
                          <a:pt x="578" y="56"/>
                          <a:pt x="578" y="56"/>
                          <a:pt x="578" y="56"/>
                        </a:cubicBezTo>
                        <a:cubicBezTo>
                          <a:pt x="602" y="56"/>
                          <a:pt x="602" y="56"/>
                          <a:pt x="602" y="56"/>
                        </a:cubicBezTo>
                        <a:cubicBezTo>
                          <a:pt x="602" y="149"/>
                          <a:pt x="602" y="149"/>
                          <a:pt x="602" y="149"/>
                        </a:cubicBezTo>
                        <a:cubicBezTo>
                          <a:pt x="602" y="149"/>
                          <a:pt x="602" y="149"/>
                          <a:pt x="602" y="149"/>
                        </a:cubicBezTo>
                        <a:cubicBezTo>
                          <a:pt x="613" y="131"/>
                          <a:pt x="629" y="122"/>
                          <a:pt x="649" y="122"/>
                        </a:cubicBezTo>
                        <a:cubicBezTo>
                          <a:pt x="682" y="122"/>
                          <a:pt x="698" y="141"/>
                          <a:pt x="698" y="181"/>
                        </a:cubicBezTo>
                        <a:lnTo>
                          <a:pt x="698" y="269"/>
                        </a:lnTo>
                        <a:close/>
                        <a:moveTo>
                          <a:pt x="836" y="269"/>
                        </a:moveTo>
                        <a:cubicBezTo>
                          <a:pt x="813" y="269"/>
                          <a:pt x="813" y="269"/>
                          <a:pt x="813" y="269"/>
                        </a:cubicBezTo>
                        <a:cubicBezTo>
                          <a:pt x="813" y="247"/>
                          <a:pt x="813" y="247"/>
                          <a:pt x="813" y="247"/>
                        </a:cubicBezTo>
                        <a:cubicBezTo>
                          <a:pt x="812" y="247"/>
                          <a:pt x="812" y="247"/>
                          <a:pt x="812" y="247"/>
                        </a:cubicBezTo>
                        <a:cubicBezTo>
                          <a:pt x="802" y="264"/>
                          <a:pt x="787" y="273"/>
                          <a:pt x="768" y="273"/>
                        </a:cubicBezTo>
                        <a:cubicBezTo>
                          <a:pt x="754" y="273"/>
                          <a:pt x="743" y="269"/>
                          <a:pt x="734" y="262"/>
                        </a:cubicBezTo>
                        <a:cubicBezTo>
                          <a:pt x="726" y="254"/>
                          <a:pt x="722" y="244"/>
                          <a:pt x="722" y="231"/>
                        </a:cubicBezTo>
                        <a:cubicBezTo>
                          <a:pt x="722" y="204"/>
                          <a:pt x="738" y="189"/>
                          <a:pt x="769" y="184"/>
                        </a:cubicBezTo>
                        <a:cubicBezTo>
                          <a:pt x="813" y="178"/>
                          <a:pt x="813" y="178"/>
                          <a:pt x="813" y="178"/>
                        </a:cubicBezTo>
                        <a:cubicBezTo>
                          <a:pt x="813" y="154"/>
                          <a:pt x="803" y="142"/>
                          <a:pt x="783" y="142"/>
                        </a:cubicBezTo>
                        <a:cubicBezTo>
                          <a:pt x="766" y="142"/>
                          <a:pt x="750" y="147"/>
                          <a:pt x="736" y="159"/>
                        </a:cubicBezTo>
                        <a:cubicBezTo>
                          <a:pt x="736" y="135"/>
                          <a:pt x="736" y="135"/>
                          <a:pt x="736" y="135"/>
                        </a:cubicBezTo>
                        <a:cubicBezTo>
                          <a:pt x="740" y="132"/>
                          <a:pt x="747" y="129"/>
                          <a:pt x="758" y="126"/>
                        </a:cubicBezTo>
                        <a:cubicBezTo>
                          <a:pt x="768" y="123"/>
                          <a:pt x="777" y="122"/>
                          <a:pt x="785" y="122"/>
                        </a:cubicBezTo>
                        <a:cubicBezTo>
                          <a:pt x="819" y="122"/>
                          <a:pt x="836" y="140"/>
                          <a:pt x="836" y="176"/>
                        </a:cubicBezTo>
                        <a:lnTo>
                          <a:pt x="836" y="269"/>
                        </a:lnTo>
                        <a:close/>
                        <a:moveTo>
                          <a:pt x="813" y="196"/>
                        </a:moveTo>
                        <a:cubicBezTo>
                          <a:pt x="778" y="201"/>
                          <a:pt x="778" y="201"/>
                          <a:pt x="778" y="201"/>
                        </a:cubicBezTo>
                        <a:cubicBezTo>
                          <a:pt x="766" y="203"/>
                          <a:pt x="757" y="206"/>
                          <a:pt x="753" y="210"/>
                        </a:cubicBezTo>
                        <a:cubicBezTo>
                          <a:pt x="748" y="214"/>
                          <a:pt x="745" y="220"/>
                          <a:pt x="745" y="229"/>
                        </a:cubicBezTo>
                        <a:cubicBezTo>
                          <a:pt x="745" y="236"/>
                          <a:pt x="748" y="242"/>
                          <a:pt x="753" y="247"/>
                        </a:cubicBezTo>
                        <a:cubicBezTo>
                          <a:pt x="758" y="251"/>
                          <a:pt x="765" y="253"/>
                          <a:pt x="773" y="253"/>
                        </a:cubicBezTo>
                        <a:cubicBezTo>
                          <a:pt x="784" y="253"/>
                          <a:pt x="794" y="249"/>
                          <a:pt x="801" y="241"/>
                        </a:cubicBezTo>
                        <a:cubicBezTo>
                          <a:pt x="809" y="233"/>
                          <a:pt x="813" y="223"/>
                          <a:pt x="813" y="211"/>
                        </a:cubicBezTo>
                        <a:lnTo>
                          <a:pt x="813" y="196"/>
                        </a:lnTo>
                        <a:close/>
                        <a:moveTo>
                          <a:pt x="946" y="149"/>
                        </a:moveTo>
                        <a:cubicBezTo>
                          <a:pt x="942" y="146"/>
                          <a:pt x="936" y="144"/>
                          <a:pt x="929" y="144"/>
                        </a:cubicBezTo>
                        <a:cubicBezTo>
                          <a:pt x="919" y="144"/>
                          <a:pt x="910" y="149"/>
                          <a:pt x="904" y="158"/>
                        </a:cubicBezTo>
                        <a:cubicBezTo>
                          <a:pt x="898" y="168"/>
                          <a:pt x="894" y="181"/>
                          <a:pt x="894" y="196"/>
                        </a:cubicBezTo>
                        <a:cubicBezTo>
                          <a:pt x="894" y="269"/>
                          <a:pt x="894" y="269"/>
                          <a:pt x="894" y="269"/>
                        </a:cubicBezTo>
                        <a:cubicBezTo>
                          <a:pt x="871" y="269"/>
                          <a:pt x="871" y="269"/>
                          <a:pt x="871" y="269"/>
                        </a:cubicBezTo>
                        <a:cubicBezTo>
                          <a:pt x="871" y="125"/>
                          <a:pt x="871" y="125"/>
                          <a:pt x="871" y="125"/>
                        </a:cubicBezTo>
                        <a:cubicBezTo>
                          <a:pt x="894" y="125"/>
                          <a:pt x="894" y="125"/>
                          <a:pt x="894" y="125"/>
                        </a:cubicBezTo>
                        <a:cubicBezTo>
                          <a:pt x="894" y="155"/>
                          <a:pt x="894" y="155"/>
                          <a:pt x="894" y="155"/>
                        </a:cubicBezTo>
                        <a:cubicBezTo>
                          <a:pt x="895" y="155"/>
                          <a:pt x="895" y="155"/>
                          <a:pt x="895" y="155"/>
                        </a:cubicBezTo>
                        <a:cubicBezTo>
                          <a:pt x="898" y="145"/>
                          <a:pt x="903" y="137"/>
                          <a:pt x="910" y="131"/>
                        </a:cubicBezTo>
                        <a:cubicBezTo>
                          <a:pt x="916" y="126"/>
                          <a:pt x="924" y="123"/>
                          <a:pt x="933" y="123"/>
                        </a:cubicBezTo>
                        <a:cubicBezTo>
                          <a:pt x="939" y="123"/>
                          <a:pt x="943" y="123"/>
                          <a:pt x="946" y="125"/>
                        </a:cubicBezTo>
                        <a:lnTo>
                          <a:pt x="946" y="149"/>
                        </a:lnTo>
                        <a:close/>
                        <a:moveTo>
                          <a:pt x="1075" y="203"/>
                        </a:moveTo>
                        <a:cubicBezTo>
                          <a:pt x="973" y="203"/>
                          <a:pt x="973" y="203"/>
                          <a:pt x="973" y="203"/>
                        </a:cubicBezTo>
                        <a:cubicBezTo>
                          <a:pt x="973" y="219"/>
                          <a:pt x="978" y="232"/>
                          <a:pt x="986" y="240"/>
                        </a:cubicBezTo>
                        <a:cubicBezTo>
                          <a:pt x="994" y="249"/>
                          <a:pt x="1005" y="253"/>
                          <a:pt x="1020" y="253"/>
                        </a:cubicBezTo>
                        <a:cubicBezTo>
                          <a:pt x="1036" y="253"/>
                          <a:pt x="1051" y="248"/>
                          <a:pt x="1064" y="237"/>
                        </a:cubicBezTo>
                        <a:cubicBezTo>
                          <a:pt x="1064" y="259"/>
                          <a:pt x="1064" y="259"/>
                          <a:pt x="1064" y="259"/>
                        </a:cubicBezTo>
                        <a:cubicBezTo>
                          <a:pt x="1052" y="268"/>
                          <a:pt x="1035" y="273"/>
                          <a:pt x="1014" y="273"/>
                        </a:cubicBezTo>
                        <a:cubicBezTo>
                          <a:pt x="994" y="273"/>
                          <a:pt x="978" y="266"/>
                          <a:pt x="966" y="253"/>
                        </a:cubicBezTo>
                        <a:cubicBezTo>
                          <a:pt x="955" y="240"/>
                          <a:pt x="949" y="221"/>
                          <a:pt x="949" y="198"/>
                        </a:cubicBezTo>
                        <a:cubicBezTo>
                          <a:pt x="949" y="184"/>
                          <a:pt x="952" y="171"/>
                          <a:pt x="958" y="159"/>
                        </a:cubicBezTo>
                        <a:cubicBezTo>
                          <a:pt x="963" y="147"/>
                          <a:pt x="971" y="138"/>
                          <a:pt x="982" y="132"/>
                        </a:cubicBezTo>
                        <a:cubicBezTo>
                          <a:pt x="992" y="125"/>
                          <a:pt x="1003" y="122"/>
                          <a:pt x="1015" y="122"/>
                        </a:cubicBezTo>
                        <a:cubicBezTo>
                          <a:pt x="1034" y="122"/>
                          <a:pt x="1048" y="128"/>
                          <a:pt x="1059" y="140"/>
                        </a:cubicBezTo>
                        <a:cubicBezTo>
                          <a:pt x="1069" y="152"/>
                          <a:pt x="1075" y="169"/>
                          <a:pt x="1075" y="191"/>
                        </a:cubicBezTo>
                        <a:lnTo>
                          <a:pt x="1075" y="203"/>
                        </a:lnTo>
                        <a:close/>
                        <a:moveTo>
                          <a:pt x="1051" y="184"/>
                        </a:moveTo>
                        <a:cubicBezTo>
                          <a:pt x="1051" y="170"/>
                          <a:pt x="1048" y="160"/>
                          <a:pt x="1041" y="153"/>
                        </a:cubicBezTo>
                        <a:cubicBezTo>
                          <a:pt x="1035" y="145"/>
                          <a:pt x="1026" y="142"/>
                          <a:pt x="1015" y="142"/>
                        </a:cubicBezTo>
                        <a:cubicBezTo>
                          <a:pt x="1004" y="142"/>
                          <a:pt x="995" y="145"/>
                          <a:pt x="988" y="153"/>
                        </a:cubicBezTo>
                        <a:cubicBezTo>
                          <a:pt x="980" y="161"/>
                          <a:pt x="975" y="171"/>
                          <a:pt x="973" y="184"/>
                        </a:cubicBezTo>
                        <a:lnTo>
                          <a:pt x="1051" y="184"/>
                        </a:lnTo>
                        <a:close/>
                        <a:moveTo>
                          <a:pt x="1227" y="128"/>
                        </a:moveTo>
                        <a:cubicBezTo>
                          <a:pt x="1227" y="147"/>
                          <a:pt x="1220" y="163"/>
                          <a:pt x="1207" y="175"/>
                        </a:cubicBezTo>
                        <a:cubicBezTo>
                          <a:pt x="1193" y="187"/>
                          <a:pt x="1176" y="193"/>
                          <a:pt x="1154" y="193"/>
                        </a:cubicBezTo>
                        <a:cubicBezTo>
                          <a:pt x="1127" y="193"/>
                          <a:pt x="1127" y="193"/>
                          <a:pt x="1127" y="193"/>
                        </a:cubicBezTo>
                        <a:cubicBezTo>
                          <a:pt x="1127" y="269"/>
                          <a:pt x="1127" y="269"/>
                          <a:pt x="1127" y="269"/>
                        </a:cubicBezTo>
                        <a:cubicBezTo>
                          <a:pt x="1104" y="269"/>
                          <a:pt x="1104" y="269"/>
                          <a:pt x="1104" y="269"/>
                        </a:cubicBezTo>
                        <a:cubicBezTo>
                          <a:pt x="1104" y="68"/>
                          <a:pt x="1104" y="68"/>
                          <a:pt x="1104" y="68"/>
                        </a:cubicBezTo>
                        <a:cubicBezTo>
                          <a:pt x="1159" y="68"/>
                          <a:pt x="1159" y="68"/>
                          <a:pt x="1159" y="68"/>
                        </a:cubicBezTo>
                        <a:cubicBezTo>
                          <a:pt x="1181" y="68"/>
                          <a:pt x="1197" y="73"/>
                          <a:pt x="1209" y="83"/>
                        </a:cubicBezTo>
                        <a:cubicBezTo>
                          <a:pt x="1221" y="94"/>
                          <a:pt x="1227" y="109"/>
                          <a:pt x="1227" y="128"/>
                        </a:cubicBezTo>
                        <a:close/>
                        <a:moveTo>
                          <a:pt x="1202" y="129"/>
                        </a:moveTo>
                        <a:cubicBezTo>
                          <a:pt x="1202" y="102"/>
                          <a:pt x="1186" y="89"/>
                          <a:pt x="1155" y="89"/>
                        </a:cubicBezTo>
                        <a:cubicBezTo>
                          <a:pt x="1127" y="89"/>
                          <a:pt x="1127" y="89"/>
                          <a:pt x="1127" y="89"/>
                        </a:cubicBezTo>
                        <a:cubicBezTo>
                          <a:pt x="1127" y="172"/>
                          <a:pt x="1127" y="172"/>
                          <a:pt x="1127" y="172"/>
                        </a:cubicBezTo>
                        <a:cubicBezTo>
                          <a:pt x="1152" y="172"/>
                          <a:pt x="1152" y="172"/>
                          <a:pt x="1152" y="172"/>
                        </a:cubicBezTo>
                        <a:cubicBezTo>
                          <a:pt x="1168" y="172"/>
                          <a:pt x="1181" y="168"/>
                          <a:pt x="1189" y="161"/>
                        </a:cubicBezTo>
                        <a:cubicBezTo>
                          <a:pt x="1198" y="153"/>
                          <a:pt x="1202" y="143"/>
                          <a:pt x="1202" y="129"/>
                        </a:cubicBezTo>
                        <a:close/>
                        <a:moveTo>
                          <a:pt x="1374" y="197"/>
                        </a:moveTo>
                        <a:cubicBezTo>
                          <a:pt x="1374" y="220"/>
                          <a:pt x="1368" y="238"/>
                          <a:pt x="1355" y="252"/>
                        </a:cubicBezTo>
                        <a:cubicBezTo>
                          <a:pt x="1342" y="266"/>
                          <a:pt x="1324" y="273"/>
                          <a:pt x="1302" y="273"/>
                        </a:cubicBezTo>
                        <a:cubicBezTo>
                          <a:pt x="1281" y="273"/>
                          <a:pt x="1264" y="266"/>
                          <a:pt x="1251" y="253"/>
                        </a:cubicBezTo>
                        <a:cubicBezTo>
                          <a:pt x="1239" y="239"/>
                          <a:pt x="1232" y="221"/>
                          <a:pt x="1232" y="199"/>
                        </a:cubicBezTo>
                        <a:cubicBezTo>
                          <a:pt x="1232" y="175"/>
                          <a:pt x="1239" y="156"/>
                          <a:pt x="1252" y="143"/>
                        </a:cubicBezTo>
                        <a:cubicBezTo>
                          <a:pt x="1265" y="129"/>
                          <a:pt x="1283" y="122"/>
                          <a:pt x="1306" y="122"/>
                        </a:cubicBezTo>
                        <a:cubicBezTo>
                          <a:pt x="1327" y="122"/>
                          <a:pt x="1344" y="128"/>
                          <a:pt x="1356" y="142"/>
                        </a:cubicBezTo>
                        <a:cubicBezTo>
                          <a:pt x="1368" y="155"/>
                          <a:pt x="1374" y="174"/>
                          <a:pt x="1374" y="197"/>
                        </a:cubicBezTo>
                        <a:close/>
                        <a:moveTo>
                          <a:pt x="1351" y="198"/>
                        </a:moveTo>
                        <a:cubicBezTo>
                          <a:pt x="1351" y="180"/>
                          <a:pt x="1347" y="166"/>
                          <a:pt x="1339" y="156"/>
                        </a:cubicBezTo>
                        <a:cubicBezTo>
                          <a:pt x="1331" y="146"/>
                          <a:pt x="1319" y="142"/>
                          <a:pt x="1304" y="142"/>
                        </a:cubicBezTo>
                        <a:cubicBezTo>
                          <a:pt x="1289" y="142"/>
                          <a:pt x="1278" y="146"/>
                          <a:pt x="1269" y="156"/>
                        </a:cubicBezTo>
                        <a:cubicBezTo>
                          <a:pt x="1260" y="166"/>
                          <a:pt x="1256" y="180"/>
                          <a:pt x="1256" y="198"/>
                        </a:cubicBezTo>
                        <a:cubicBezTo>
                          <a:pt x="1256" y="215"/>
                          <a:pt x="1260" y="229"/>
                          <a:pt x="1269" y="239"/>
                        </a:cubicBezTo>
                        <a:cubicBezTo>
                          <a:pt x="1278" y="248"/>
                          <a:pt x="1289" y="253"/>
                          <a:pt x="1304" y="253"/>
                        </a:cubicBezTo>
                        <a:cubicBezTo>
                          <a:pt x="1319" y="253"/>
                          <a:pt x="1331" y="248"/>
                          <a:pt x="1339" y="239"/>
                        </a:cubicBezTo>
                        <a:cubicBezTo>
                          <a:pt x="1347" y="229"/>
                          <a:pt x="1351" y="216"/>
                          <a:pt x="1351" y="198"/>
                        </a:cubicBezTo>
                        <a:close/>
                        <a:moveTo>
                          <a:pt x="1429" y="74"/>
                        </a:moveTo>
                        <a:cubicBezTo>
                          <a:pt x="1429" y="78"/>
                          <a:pt x="1428" y="82"/>
                          <a:pt x="1425" y="84"/>
                        </a:cubicBezTo>
                        <a:cubicBezTo>
                          <a:pt x="1422" y="87"/>
                          <a:pt x="1418" y="89"/>
                          <a:pt x="1414" y="89"/>
                        </a:cubicBezTo>
                        <a:cubicBezTo>
                          <a:pt x="1410" y="89"/>
                          <a:pt x="1406" y="87"/>
                          <a:pt x="1403" y="85"/>
                        </a:cubicBezTo>
                        <a:cubicBezTo>
                          <a:pt x="1400" y="82"/>
                          <a:pt x="1399" y="78"/>
                          <a:pt x="1399" y="74"/>
                        </a:cubicBezTo>
                        <a:cubicBezTo>
                          <a:pt x="1399" y="70"/>
                          <a:pt x="1400" y="66"/>
                          <a:pt x="1403" y="63"/>
                        </a:cubicBezTo>
                        <a:cubicBezTo>
                          <a:pt x="1406" y="60"/>
                          <a:pt x="1410" y="59"/>
                          <a:pt x="1414" y="59"/>
                        </a:cubicBezTo>
                        <a:cubicBezTo>
                          <a:pt x="1418" y="59"/>
                          <a:pt x="1422" y="60"/>
                          <a:pt x="1425" y="63"/>
                        </a:cubicBezTo>
                        <a:cubicBezTo>
                          <a:pt x="1428" y="66"/>
                          <a:pt x="1429" y="70"/>
                          <a:pt x="1429" y="74"/>
                        </a:cubicBezTo>
                        <a:close/>
                        <a:moveTo>
                          <a:pt x="1425" y="269"/>
                        </a:moveTo>
                        <a:cubicBezTo>
                          <a:pt x="1402" y="269"/>
                          <a:pt x="1402" y="269"/>
                          <a:pt x="1402" y="269"/>
                        </a:cubicBezTo>
                        <a:cubicBezTo>
                          <a:pt x="1402" y="125"/>
                          <a:pt x="1402" y="125"/>
                          <a:pt x="1402" y="125"/>
                        </a:cubicBezTo>
                        <a:cubicBezTo>
                          <a:pt x="1425" y="125"/>
                          <a:pt x="1425" y="125"/>
                          <a:pt x="1425" y="125"/>
                        </a:cubicBezTo>
                        <a:lnTo>
                          <a:pt x="1425" y="269"/>
                        </a:lnTo>
                        <a:close/>
                        <a:moveTo>
                          <a:pt x="1584" y="269"/>
                        </a:moveTo>
                        <a:cubicBezTo>
                          <a:pt x="1561" y="269"/>
                          <a:pt x="1561" y="269"/>
                          <a:pt x="1561" y="269"/>
                        </a:cubicBezTo>
                        <a:cubicBezTo>
                          <a:pt x="1561" y="187"/>
                          <a:pt x="1561" y="187"/>
                          <a:pt x="1561" y="187"/>
                        </a:cubicBezTo>
                        <a:cubicBezTo>
                          <a:pt x="1561" y="157"/>
                          <a:pt x="1549" y="142"/>
                          <a:pt x="1527" y="142"/>
                        </a:cubicBezTo>
                        <a:cubicBezTo>
                          <a:pt x="1516" y="142"/>
                          <a:pt x="1506" y="146"/>
                          <a:pt x="1499" y="154"/>
                        </a:cubicBezTo>
                        <a:cubicBezTo>
                          <a:pt x="1491" y="163"/>
                          <a:pt x="1487" y="174"/>
                          <a:pt x="1487" y="187"/>
                        </a:cubicBezTo>
                        <a:cubicBezTo>
                          <a:pt x="1487" y="269"/>
                          <a:pt x="1487" y="269"/>
                          <a:pt x="1487" y="269"/>
                        </a:cubicBezTo>
                        <a:cubicBezTo>
                          <a:pt x="1464" y="269"/>
                          <a:pt x="1464" y="269"/>
                          <a:pt x="1464" y="269"/>
                        </a:cubicBezTo>
                        <a:cubicBezTo>
                          <a:pt x="1464" y="125"/>
                          <a:pt x="1464" y="125"/>
                          <a:pt x="1464" y="125"/>
                        </a:cubicBezTo>
                        <a:cubicBezTo>
                          <a:pt x="1487" y="125"/>
                          <a:pt x="1487" y="125"/>
                          <a:pt x="1487" y="125"/>
                        </a:cubicBezTo>
                        <a:cubicBezTo>
                          <a:pt x="1487" y="149"/>
                          <a:pt x="1487" y="149"/>
                          <a:pt x="1487" y="149"/>
                        </a:cubicBezTo>
                        <a:cubicBezTo>
                          <a:pt x="1488" y="149"/>
                          <a:pt x="1488" y="149"/>
                          <a:pt x="1488" y="149"/>
                        </a:cubicBezTo>
                        <a:cubicBezTo>
                          <a:pt x="1499" y="131"/>
                          <a:pt x="1514" y="122"/>
                          <a:pt x="1535" y="122"/>
                        </a:cubicBezTo>
                        <a:cubicBezTo>
                          <a:pt x="1551" y="122"/>
                          <a:pt x="1563" y="127"/>
                          <a:pt x="1571" y="137"/>
                        </a:cubicBezTo>
                        <a:cubicBezTo>
                          <a:pt x="1579" y="148"/>
                          <a:pt x="1584" y="162"/>
                          <a:pt x="1584" y="181"/>
                        </a:cubicBezTo>
                        <a:lnTo>
                          <a:pt x="1584" y="269"/>
                        </a:lnTo>
                        <a:close/>
                        <a:moveTo>
                          <a:pt x="1686" y="268"/>
                        </a:moveTo>
                        <a:cubicBezTo>
                          <a:pt x="1681" y="271"/>
                          <a:pt x="1673" y="273"/>
                          <a:pt x="1664" y="273"/>
                        </a:cubicBezTo>
                        <a:cubicBezTo>
                          <a:pt x="1639" y="273"/>
                          <a:pt x="1627" y="258"/>
                          <a:pt x="1627" y="230"/>
                        </a:cubicBezTo>
                        <a:cubicBezTo>
                          <a:pt x="1627" y="145"/>
                          <a:pt x="1627" y="145"/>
                          <a:pt x="1627" y="145"/>
                        </a:cubicBezTo>
                        <a:cubicBezTo>
                          <a:pt x="1602" y="145"/>
                          <a:pt x="1602" y="145"/>
                          <a:pt x="1602" y="145"/>
                        </a:cubicBezTo>
                        <a:cubicBezTo>
                          <a:pt x="1602" y="125"/>
                          <a:pt x="1602" y="125"/>
                          <a:pt x="1602" y="125"/>
                        </a:cubicBezTo>
                        <a:cubicBezTo>
                          <a:pt x="1627" y="125"/>
                          <a:pt x="1627" y="125"/>
                          <a:pt x="1627" y="125"/>
                        </a:cubicBezTo>
                        <a:cubicBezTo>
                          <a:pt x="1627" y="90"/>
                          <a:pt x="1627" y="90"/>
                          <a:pt x="1627" y="90"/>
                        </a:cubicBezTo>
                        <a:cubicBezTo>
                          <a:pt x="1650" y="83"/>
                          <a:pt x="1650" y="83"/>
                          <a:pt x="1650" y="83"/>
                        </a:cubicBezTo>
                        <a:cubicBezTo>
                          <a:pt x="1650" y="125"/>
                          <a:pt x="1650" y="125"/>
                          <a:pt x="1650" y="125"/>
                        </a:cubicBezTo>
                        <a:cubicBezTo>
                          <a:pt x="1686" y="125"/>
                          <a:pt x="1686" y="125"/>
                          <a:pt x="1686" y="125"/>
                        </a:cubicBezTo>
                        <a:cubicBezTo>
                          <a:pt x="1686" y="145"/>
                          <a:pt x="1686" y="145"/>
                          <a:pt x="1686" y="145"/>
                        </a:cubicBezTo>
                        <a:cubicBezTo>
                          <a:pt x="1650" y="145"/>
                          <a:pt x="1650" y="145"/>
                          <a:pt x="1650" y="145"/>
                        </a:cubicBezTo>
                        <a:cubicBezTo>
                          <a:pt x="1650" y="226"/>
                          <a:pt x="1650" y="226"/>
                          <a:pt x="1650" y="226"/>
                        </a:cubicBezTo>
                        <a:cubicBezTo>
                          <a:pt x="1650" y="236"/>
                          <a:pt x="1651" y="243"/>
                          <a:pt x="1655" y="247"/>
                        </a:cubicBezTo>
                        <a:cubicBezTo>
                          <a:pt x="1658" y="251"/>
                          <a:pt x="1664" y="253"/>
                          <a:pt x="1671" y="253"/>
                        </a:cubicBezTo>
                        <a:cubicBezTo>
                          <a:pt x="1677" y="253"/>
                          <a:pt x="1682" y="251"/>
                          <a:pt x="1686" y="248"/>
                        </a:cubicBezTo>
                        <a:lnTo>
                          <a:pt x="1686" y="268"/>
                        </a:lnTo>
                        <a:close/>
                        <a:moveTo>
                          <a:pt x="196" y="336"/>
                        </a:moveTo>
                        <a:cubicBezTo>
                          <a:pt x="0" y="301"/>
                          <a:pt x="0" y="301"/>
                          <a:pt x="0" y="301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196" y="0"/>
                          <a:pt x="196" y="0"/>
                          <a:pt x="196" y="0"/>
                        </a:cubicBezTo>
                        <a:lnTo>
                          <a:pt x="196" y="336"/>
                        </a:lnTo>
                        <a:close/>
                        <a:moveTo>
                          <a:pt x="93" y="98"/>
                        </a:moveTo>
                        <a:cubicBezTo>
                          <a:pt x="90" y="98"/>
                          <a:pt x="87" y="98"/>
                          <a:pt x="85" y="99"/>
                        </a:cubicBezTo>
                        <a:cubicBezTo>
                          <a:pt x="82" y="99"/>
                          <a:pt x="79" y="100"/>
                          <a:pt x="77" y="101"/>
                        </a:cubicBezTo>
                        <a:cubicBezTo>
                          <a:pt x="75" y="102"/>
                          <a:pt x="73" y="104"/>
                          <a:pt x="71" y="105"/>
                        </a:cubicBezTo>
                        <a:cubicBezTo>
                          <a:pt x="69" y="107"/>
                          <a:pt x="67" y="108"/>
                          <a:pt x="65" y="110"/>
                        </a:cubicBezTo>
                        <a:cubicBezTo>
                          <a:pt x="64" y="112"/>
                          <a:pt x="62" y="114"/>
                          <a:pt x="61" y="116"/>
                        </a:cubicBezTo>
                        <a:cubicBezTo>
                          <a:pt x="60" y="118"/>
                          <a:pt x="58" y="121"/>
                          <a:pt x="58" y="123"/>
                        </a:cubicBezTo>
                        <a:cubicBezTo>
                          <a:pt x="57" y="126"/>
                          <a:pt x="56" y="128"/>
                          <a:pt x="56" y="131"/>
                        </a:cubicBezTo>
                        <a:cubicBezTo>
                          <a:pt x="55" y="134"/>
                          <a:pt x="55" y="136"/>
                          <a:pt x="55" y="139"/>
                        </a:cubicBezTo>
                        <a:cubicBezTo>
                          <a:pt x="55" y="143"/>
                          <a:pt x="56" y="147"/>
                          <a:pt x="57" y="151"/>
                        </a:cubicBezTo>
                        <a:cubicBezTo>
                          <a:pt x="58" y="155"/>
                          <a:pt x="59" y="158"/>
                          <a:pt x="61" y="161"/>
                        </a:cubicBezTo>
                        <a:cubicBezTo>
                          <a:pt x="63" y="165"/>
                          <a:pt x="65" y="168"/>
                          <a:pt x="68" y="170"/>
                        </a:cubicBezTo>
                        <a:cubicBezTo>
                          <a:pt x="71" y="173"/>
                          <a:pt x="75" y="176"/>
                          <a:pt x="79" y="178"/>
                        </a:cubicBezTo>
                        <a:cubicBezTo>
                          <a:pt x="80" y="179"/>
                          <a:pt x="82" y="181"/>
                          <a:pt x="83" y="181"/>
                        </a:cubicBezTo>
                        <a:cubicBezTo>
                          <a:pt x="85" y="182"/>
                          <a:pt x="86" y="183"/>
                          <a:pt x="87" y="184"/>
                        </a:cubicBezTo>
                        <a:cubicBezTo>
                          <a:pt x="89" y="185"/>
                          <a:pt x="90" y="186"/>
                          <a:pt x="91" y="187"/>
                        </a:cubicBezTo>
                        <a:cubicBezTo>
                          <a:pt x="92" y="188"/>
                          <a:pt x="92" y="188"/>
                          <a:pt x="93" y="189"/>
                        </a:cubicBezTo>
                        <a:cubicBezTo>
                          <a:pt x="94" y="190"/>
                          <a:pt x="95" y="191"/>
                          <a:pt x="95" y="192"/>
                        </a:cubicBezTo>
                        <a:cubicBezTo>
                          <a:pt x="96" y="193"/>
                          <a:pt x="96" y="194"/>
                          <a:pt x="97" y="195"/>
                        </a:cubicBezTo>
                        <a:cubicBezTo>
                          <a:pt x="97" y="196"/>
                          <a:pt x="98" y="197"/>
                          <a:pt x="98" y="198"/>
                        </a:cubicBezTo>
                        <a:cubicBezTo>
                          <a:pt x="98" y="199"/>
                          <a:pt x="98" y="200"/>
                          <a:pt x="98" y="201"/>
                        </a:cubicBezTo>
                        <a:cubicBezTo>
                          <a:pt x="98" y="202"/>
                          <a:pt x="98" y="203"/>
                          <a:pt x="98" y="204"/>
                        </a:cubicBezTo>
                        <a:cubicBezTo>
                          <a:pt x="98" y="205"/>
                          <a:pt x="98" y="206"/>
                          <a:pt x="97" y="207"/>
                        </a:cubicBezTo>
                        <a:cubicBezTo>
                          <a:pt x="97" y="207"/>
                          <a:pt x="97" y="208"/>
                          <a:pt x="96" y="209"/>
                        </a:cubicBezTo>
                        <a:cubicBezTo>
                          <a:pt x="96" y="209"/>
                          <a:pt x="95" y="210"/>
                          <a:pt x="95" y="211"/>
                        </a:cubicBezTo>
                        <a:cubicBezTo>
                          <a:pt x="94" y="211"/>
                          <a:pt x="93" y="212"/>
                          <a:pt x="92" y="213"/>
                        </a:cubicBezTo>
                        <a:cubicBezTo>
                          <a:pt x="92" y="213"/>
                          <a:pt x="91" y="214"/>
                          <a:pt x="90" y="214"/>
                        </a:cubicBezTo>
                        <a:cubicBezTo>
                          <a:pt x="89" y="214"/>
                          <a:pt x="88" y="214"/>
                          <a:pt x="86" y="215"/>
                        </a:cubicBezTo>
                        <a:cubicBezTo>
                          <a:pt x="85" y="215"/>
                          <a:pt x="84" y="215"/>
                          <a:pt x="83" y="215"/>
                        </a:cubicBezTo>
                        <a:cubicBezTo>
                          <a:pt x="80" y="215"/>
                          <a:pt x="78" y="214"/>
                          <a:pt x="75" y="214"/>
                        </a:cubicBezTo>
                        <a:cubicBezTo>
                          <a:pt x="73" y="213"/>
                          <a:pt x="71" y="212"/>
                          <a:pt x="68" y="211"/>
                        </a:cubicBezTo>
                        <a:cubicBezTo>
                          <a:pt x="66" y="209"/>
                          <a:pt x="64" y="208"/>
                          <a:pt x="62" y="206"/>
                        </a:cubicBezTo>
                        <a:cubicBezTo>
                          <a:pt x="60" y="204"/>
                          <a:pt x="58" y="202"/>
                          <a:pt x="56" y="200"/>
                        </a:cubicBezTo>
                        <a:cubicBezTo>
                          <a:pt x="56" y="230"/>
                          <a:pt x="56" y="230"/>
                          <a:pt x="56" y="230"/>
                        </a:cubicBezTo>
                        <a:cubicBezTo>
                          <a:pt x="57" y="231"/>
                          <a:pt x="59" y="232"/>
                          <a:pt x="61" y="233"/>
                        </a:cubicBezTo>
                        <a:cubicBezTo>
                          <a:pt x="63" y="234"/>
                          <a:pt x="65" y="235"/>
                          <a:pt x="67" y="236"/>
                        </a:cubicBezTo>
                        <a:cubicBezTo>
                          <a:pt x="70" y="237"/>
                          <a:pt x="72" y="237"/>
                          <a:pt x="74" y="238"/>
                        </a:cubicBezTo>
                        <a:cubicBezTo>
                          <a:pt x="77" y="238"/>
                          <a:pt x="79" y="239"/>
                          <a:pt x="82" y="239"/>
                        </a:cubicBezTo>
                        <a:cubicBezTo>
                          <a:pt x="86" y="239"/>
                          <a:pt x="89" y="239"/>
                          <a:pt x="92" y="239"/>
                        </a:cubicBezTo>
                        <a:cubicBezTo>
                          <a:pt x="96" y="238"/>
                          <a:pt x="99" y="238"/>
                          <a:pt x="101" y="237"/>
                        </a:cubicBezTo>
                        <a:cubicBezTo>
                          <a:pt x="104" y="236"/>
                          <a:pt x="107" y="235"/>
                          <a:pt x="109" y="233"/>
                        </a:cubicBezTo>
                        <a:cubicBezTo>
                          <a:pt x="111" y="231"/>
                          <a:pt x="113" y="230"/>
                          <a:pt x="115" y="227"/>
                        </a:cubicBezTo>
                        <a:cubicBezTo>
                          <a:pt x="117" y="226"/>
                          <a:pt x="118" y="224"/>
                          <a:pt x="119" y="222"/>
                        </a:cubicBezTo>
                        <a:cubicBezTo>
                          <a:pt x="120" y="220"/>
                          <a:pt x="121" y="218"/>
                          <a:pt x="122" y="215"/>
                        </a:cubicBezTo>
                        <a:cubicBezTo>
                          <a:pt x="123" y="213"/>
                          <a:pt x="123" y="210"/>
                          <a:pt x="124" y="208"/>
                        </a:cubicBezTo>
                        <a:cubicBezTo>
                          <a:pt x="124" y="205"/>
                          <a:pt x="124" y="202"/>
                          <a:pt x="124" y="199"/>
                        </a:cubicBezTo>
                        <a:cubicBezTo>
                          <a:pt x="124" y="197"/>
                          <a:pt x="124" y="194"/>
                          <a:pt x="124" y="192"/>
                        </a:cubicBezTo>
                        <a:cubicBezTo>
                          <a:pt x="124" y="190"/>
                          <a:pt x="123" y="188"/>
                          <a:pt x="122" y="186"/>
                        </a:cubicBezTo>
                        <a:cubicBezTo>
                          <a:pt x="122" y="183"/>
                          <a:pt x="121" y="181"/>
                          <a:pt x="120" y="179"/>
                        </a:cubicBezTo>
                        <a:cubicBezTo>
                          <a:pt x="119" y="178"/>
                          <a:pt x="118" y="176"/>
                          <a:pt x="117" y="174"/>
                        </a:cubicBezTo>
                        <a:cubicBezTo>
                          <a:pt x="116" y="173"/>
                          <a:pt x="114" y="171"/>
                          <a:pt x="113" y="170"/>
                        </a:cubicBezTo>
                        <a:cubicBezTo>
                          <a:pt x="112" y="168"/>
                          <a:pt x="110" y="167"/>
                          <a:pt x="108" y="165"/>
                        </a:cubicBezTo>
                        <a:cubicBezTo>
                          <a:pt x="106" y="164"/>
                          <a:pt x="105" y="162"/>
                          <a:pt x="102" y="161"/>
                        </a:cubicBezTo>
                        <a:cubicBezTo>
                          <a:pt x="100" y="160"/>
                          <a:pt x="98" y="158"/>
                          <a:pt x="96" y="157"/>
                        </a:cubicBezTo>
                        <a:cubicBezTo>
                          <a:pt x="94" y="156"/>
                          <a:pt x="93" y="155"/>
                          <a:pt x="91" y="154"/>
                        </a:cubicBezTo>
                        <a:cubicBezTo>
                          <a:pt x="90" y="153"/>
                          <a:pt x="89" y="152"/>
                          <a:pt x="88" y="151"/>
                        </a:cubicBezTo>
                        <a:cubicBezTo>
                          <a:pt x="87" y="151"/>
                          <a:pt x="86" y="150"/>
                          <a:pt x="85" y="149"/>
                        </a:cubicBezTo>
                        <a:cubicBezTo>
                          <a:pt x="84" y="148"/>
                          <a:pt x="83" y="148"/>
                          <a:pt x="83" y="147"/>
                        </a:cubicBezTo>
                        <a:cubicBezTo>
                          <a:pt x="82" y="146"/>
                          <a:pt x="82" y="145"/>
                          <a:pt x="81" y="145"/>
                        </a:cubicBezTo>
                        <a:cubicBezTo>
                          <a:pt x="81" y="144"/>
                          <a:pt x="81" y="143"/>
                          <a:pt x="80" y="142"/>
                        </a:cubicBezTo>
                        <a:cubicBezTo>
                          <a:pt x="80" y="141"/>
                          <a:pt x="80" y="140"/>
                          <a:pt x="80" y="139"/>
                        </a:cubicBezTo>
                        <a:cubicBezTo>
                          <a:pt x="79" y="138"/>
                          <a:pt x="79" y="137"/>
                          <a:pt x="79" y="136"/>
                        </a:cubicBezTo>
                        <a:cubicBezTo>
                          <a:pt x="79" y="135"/>
                          <a:pt x="79" y="134"/>
                          <a:pt x="80" y="133"/>
                        </a:cubicBezTo>
                        <a:cubicBezTo>
                          <a:pt x="80" y="132"/>
                          <a:pt x="80" y="131"/>
                          <a:pt x="80" y="131"/>
                        </a:cubicBezTo>
                        <a:cubicBezTo>
                          <a:pt x="81" y="130"/>
                          <a:pt x="81" y="129"/>
                          <a:pt x="82" y="128"/>
                        </a:cubicBezTo>
                        <a:cubicBezTo>
                          <a:pt x="82" y="127"/>
                          <a:pt x="83" y="127"/>
                          <a:pt x="83" y="126"/>
                        </a:cubicBezTo>
                        <a:cubicBezTo>
                          <a:pt x="84" y="125"/>
                          <a:pt x="85" y="125"/>
                          <a:pt x="86" y="124"/>
                        </a:cubicBezTo>
                        <a:cubicBezTo>
                          <a:pt x="86" y="124"/>
                          <a:pt x="87" y="123"/>
                          <a:pt x="88" y="123"/>
                        </a:cubicBezTo>
                        <a:cubicBezTo>
                          <a:pt x="89" y="123"/>
                          <a:pt x="90" y="122"/>
                          <a:pt x="91" y="122"/>
                        </a:cubicBezTo>
                        <a:cubicBezTo>
                          <a:pt x="92" y="122"/>
                          <a:pt x="93" y="122"/>
                          <a:pt x="94" y="122"/>
                        </a:cubicBezTo>
                        <a:cubicBezTo>
                          <a:pt x="96" y="122"/>
                          <a:pt x="99" y="122"/>
                          <a:pt x="101" y="122"/>
                        </a:cubicBezTo>
                        <a:cubicBezTo>
                          <a:pt x="103" y="122"/>
                          <a:pt x="105" y="123"/>
                          <a:pt x="107" y="124"/>
                        </a:cubicBezTo>
                        <a:cubicBezTo>
                          <a:pt x="110" y="124"/>
                          <a:pt x="112" y="125"/>
                          <a:pt x="114" y="126"/>
                        </a:cubicBezTo>
                        <a:cubicBezTo>
                          <a:pt x="116" y="128"/>
                          <a:pt x="118" y="129"/>
                          <a:pt x="119" y="131"/>
                        </a:cubicBezTo>
                        <a:cubicBezTo>
                          <a:pt x="119" y="101"/>
                          <a:pt x="119" y="101"/>
                          <a:pt x="119" y="101"/>
                        </a:cubicBezTo>
                        <a:cubicBezTo>
                          <a:pt x="118" y="100"/>
                          <a:pt x="116" y="100"/>
                          <a:pt x="114" y="99"/>
                        </a:cubicBezTo>
                        <a:cubicBezTo>
                          <a:pt x="112" y="99"/>
                          <a:pt x="110" y="98"/>
                          <a:pt x="107" y="98"/>
                        </a:cubicBezTo>
                        <a:cubicBezTo>
                          <a:pt x="105" y="98"/>
                          <a:pt x="103" y="97"/>
                          <a:pt x="100" y="97"/>
                        </a:cubicBezTo>
                        <a:cubicBezTo>
                          <a:pt x="98" y="97"/>
                          <a:pt x="95" y="97"/>
                          <a:pt x="93" y="98"/>
                        </a:cubicBezTo>
                        <a:moveTo>
                          <a:pt x="324" y="135"/>
                        </a:moveTo>
                        <a:cubicBezTo>
                          <a:pt x="322" y="135"/>
                          <a:pt x="320" y="135"/>
                          <a:pt x="318" y="136"/>
                        </a:cubicBezTo>
                        <a:cubicBezTo>
                          <a:pt x="309" y="113"/>
                          <a:pt x="292" y="95"/>
                          <a:pt x="270" y="86"/>
                        </a:cubicBezTo>
                        <a:cubicBezTo>
                          <a:pt x="270" y="84"/>
                          <a:pt x="270" y="82"/>
                          <a:pt x="270" y="80"/>
                        </a:cubicBezTo>
                        <a:cubicBezTo>
                          <a:pt x="270" y="61"/>
                          <a:pt x="256" y="47"/>
                          <a:pt x="238" y="47"/>
                        </a:cubicBezTo>
                        <a:cubicBezTo>
                          <a:pt x="229" y="47"/>
                          <a:pt x="221" y="50"/>
                          <a:pt x="215" y="57"/>
                        </a:cubicBezTo>
                        <a:cubicBezTo>
                          <a:pt x="215" y="103"/>
                          <a:pt x="215" y="103"/>
                          <a:pt x="215" y="103"/>
                        </a:cubicBezTo>
                        <a:cubicBezTo>
                          <a:pt x="221" y="109"/>
                          <a:pt x="229" y="113"/>
                          <a:pt x="238" y="113"/>
                        </a:cubicBezTo>
                        <a:cubicBezTo>
                          <a:pt x="248" y="113"/>
                          <a:pt x="256" y="109"/>
                          <a:pt x="262" y="102"/>
                        </a:cubicBezTo>
                        <a:cubicBezTo>
                          <a:pt x="281" y="109"/>
                          <a:pt x="295" y="125"/>
                          <a:pt x="302" y="144"/>
                        </a:cubicBezTo>
                        <a:cubicBezTo>
                          <a:pt x="296" y="150"/>
                          <a:pt x="292" y="159"/>
                          <a:pt x="292" y="168"/>
                        </a:cubicBezTo>
                        <a:cubicBezTo>
                          <a:pt x="292" y="178"/>
                          <a:pt x="296" y="187"/>
                          <a:pt x="302" y="193"/>
                        </a:cubicBezTo>
                        <a:cubicBezTo>
                          <a:pt x="295" y="212"/>
                          <a:pt x="281" y="227"/>
                          <a:pt x="262" y="235"/>
                        </a:cubicBezTo>
                        <a:cubicBezTo>
                          <a:pt x="256" y="228"/>
                          <a:pt x="247" y="224"/>
                          <a:pt x="238" y="224"/>
                        </a:cubicBezTo>
                        <a:cubicBezTo>
                          <a:pt x="229" y="224"/>
                          <a:pt x="221" y="228"/>
                          <a:pt x="215" y="234"/>
                        </a:cubicBezTo>
                        <a:cubicBezTo>
                          <a:pt x="215" y="280"/>
                          <a:pt x="215" y="280"/>
                          <a:pt x="215" y="280"/>
                        </a:cubicBezTo>
                        <a:cubicBezTo>
                          <a:pt x="221" y="286"/>
                          <a:pt x="229" y="290"/>
                          <a:pt x="238" y="290"/>
                        </a:cubicBezTo>
                        <a:cubicBezTo>
                          <a:pt x="256" y="290"/>
                          <a:pt x="270" y="275"/>
                          <a:pt x="270" y="257"/>
                        </a:cubicBezTo>
                        <a:cubicBezTo>
                          <a:pt x="270" y="255"/>
                          <a:pt x="270" y="253"/>
                          <a:pt x="270" y="251"/>
                        </a:cubicBezTo>
                        <a:cubicBezTo>
                          <a:pt x="292" y="241"/>
                          <a:pt x="309" y="224"/>
                          <a:pt x="318" y="201"/>
                        </a:cubicBezTo>
                        <a:cubicBezTo>
                          <a:pt x="320" y="201"/>
                          <a:pt x="322" y="202"/>
                          <a:pt x="324" y="202"/>
                        </a:cubicBezTo>
                        <a:cubicBezTo>
                          <a:pt x="342" y="202"/>
                          <a:pt x="356" y="187"/>
                          <a:pt x="356" y="168"/>
                        </a:cubicBezTo>
                        <a:cubicBezTo>
                          <a:pt x="356" y="150"/>
                          <a:pt x="342" y="135"/>
                          <a:pt x="324" y="135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>
                    <a:noFill/>
                  </a:ln>
                </p:spPr>
                <p:txBody>
                  <a:bodyPr vert="horz" wrap="square" lIns="89603" tIns="44802" rIns="89603" bIns="44802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13956">
                      <a:defRPr/>
                    </a:pPr>
                    <a:endParaRPr lang="en-US" sz="1765" kern="0" dirty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rgbClr val="0078D7">
                        <a:shade val="45000"/>
                        <a:satMod val="135000"/>
                      </a:srgb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8603934" y="5076504"/>
                    <a:ext cx="393511" cy="393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9478961" y="5321301"/>
                    <a:ext cx="2378076" cy="959805"/>
                    <a:chOff x="9418637" y="4908551"/>
                    <a:chExt cx="2378076" cy="959805"/>
                  </a:xfrm>
                </p:grpSpPr>
                <p:pic>
                  <p:nvPicPr>
                    <p:cNvPr id="30" name="Picture 29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9536698" y="5636481"/>
                      <a:ext cx="597320" cy="1505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1096024" y="5079455"/>
                      <a:ext cx="603851" cy="9376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10176085" y="5139169"/>
                      <a:ext cx="200019" cy="539806"/>
                      <a:chOff x="7258847" y="5219926"/>
                      <a:chExt cx="665292" cy="979277"/>
                    </a:xfrm>
                  </p:grpSpPr>
                  <p:cxnSp>
                    <p:nvCxnSpPr>
                      <p:cNvPr id="38" name="Straight Connector 37"/>
                      <p:cNvCxnSpPr/>
                      <p:nvPr/>
                    </p:nvCxnSpPr>
                    <p:spPr>
                      <a:xfrm>
                        <a:off x="7258847" y="5219926"/>
                        <a:ext cx="665292" cy="334736"/>
                      </a:xfrm>
                      <a:prstGeom prst="line">
                        <a:avLst/>
                      </a:prstGeom>
                      <a:noFill/>
                      <a:ln w="31750" cap="flat" cmpd="sng" algn="ctr">
                        <a:solidFill>
                          <a:srgbClr val="FFFFFF">
                            <a:lumMod val="85000"/>
                          </a:srgbClr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39" name="Straight Connector 38"/>
                      <p:cNvCxnSpPr/>
                      <p:nvPr/>
                    </p:nvCxnSpPr>
                    <p:spPr>
                      <a:xfrm flipV="1">
                        <a:off x="7305696" y="5877384"/>
                        <a:ext cx="616122" cy="321819"/>
                      </a:xfrm>
                      <a:prstGeom prst="line">
                        <a:avLst/>
                      </a:prstGeom>
                      <a:noFill/>
                      <a:ln w="31750" cap="flat" cmpd="sng" algn="ctr">
                        <a:solidFill>
                          <a:srgbClr val="FFFFFF">
                            <a:lumMod val="85000"/>
                          </a:srgbClr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</p:grpSp>
                <p:sp>
                  <p:nvSpPr>
                    <p:cNvPr id="33" name="Rectangle 32"/>
                    <p:cNvSpPr/>
                    <p:nvPr/>
                  </p:nvSpPr>
                  <p:spPr bwMode="auto">
                    <a:xfrm>
                      <a:off x="9418637" y="4908551"/>
                      <a:ext cx="2378076" cy="959805"/>
                    </a:xfrm>
                    <a:prstGeom prst="rect">
                      <a:avLst/>
                    </a:prstGeom>
                    <a:noFill/>
                    <a:ln w="22225" cap="flat" cmpd="sng" algn="ctr">
                      <a:solidFill>
                        <a:srgbClr val="353535">
                          <a:lumMod val="40000"/>
                          <a:lumOff val="60000"/>
                        </a:srgbClr>
                      </a:solidFill>
                      <a:prstDash val="sysDot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02" tIns="146242" rIns="182802" bIns="146242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05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4" name="Freeform 5"/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10517646" y="5100421"/>
                      <a:ext cx="192210" cy="359682"/>
                    </a:xfrm>
                    <a:custGeom>
                      <a:avLst/>
                      <a:gdLst>
                        <a:gd name="T0" fmla="*/ 77 w 83"/>
                        <a:gd name="T1" fmla="*/ 151 h 157"/>
                        <a:gd name="T2" fmla="*/ 6 w 83"/>
                        <a:gd name="T3" fmla="*/ 6 h 157"/>
                        <a:gd name="T4" fmla="*/ 83 w 83"/>
                        <a:gd name="T5" fmla="*/ 0 h 157"/>
                        <a:gd name="T6" fmla="*/ 6 w 83"/>
                        <a:gd name="T7" fmla="*/ 0 h 157"/>
                        <a:gd name="T8" fmla="*/ 0 w 83"/>
                        <a:gd name="T9" fmla="*/ 6 h 157"/>
                        <a:gd name="T10" fmla="*/ 0 w 83"/>
                        <a:gd name="T11" fmla="*/ 157 h 157"/>
                        <a:gd name="T12" fmla="*/ 77 w 83"/>
                        <a:gd name="T13" fmla="*/ 157 h 157"/>
                        <a:gd name="T14" fmla="*/ 83 w 83"/>
                        <a:gd name="T15" fmla="*/ 151 h 157"/>
                        <a:gd name="T16" fmla="*/ 83 w 83"/>
                        <a:gd name="T17" fmla="*/ 0 h 157"/>
                        <a:gd name="T18" fmla="*/ 15 w 83"/>
                        <a:gd name="T19" fmla="*/ 102 h 157"/>
                        <a:gd name="T20" fmla="*/ 20 w 83"/>
                        <a:gd name="T21" fmla="*/ 102 h 157"/>
                        <a:gd name="T22" fmla="*/ 26 w 83"/>
                        <a:gd name="T23" fmla="*/ 104 h 157"/>
                        <a:gd name="T24" fmla="*/ 26 w 83"/>
                        <a:gd name="T25" fmla="*/ 99 h 157"/>
                        <a:gd name="T26" fmla="*/ 26 w 83"/>
                        <a:gd name="T27" fmla="*/ 104 h 157"/>
                        <a:gd name="T28" fmla="*/ 67 w 83"/>
                        <a:gd name="T29" fmla="*/ 89 h 157"/>
                        <a:gd name="T30" fmla="*/ 15 w 83"/>
                        <a:gd name="T31" fmla="*/ 88 h 157"/>
                        <a:gd name="T32" fmla="*/ 17 w 83"/>
                        <a:gd name="T33" fmla="*/ 79 h 157"/>
                        <a:gd name="T34" fmla="*/ 68 w 83"/>
                        <a:gd name="T35" fmla="*/ 80 h 157"/>
                        <a:gd name="T36" fmla="*/ 68 w 83"/>
                        <a:gd name="T37" fmla="*/ 88 h 157"/>
                        <a:gd name="T38" fmla="*/ 67 w 83"/>
                        <a:gd name="T39" fmla="*/ 74 h 157"/>
                        <a:gd name="T40" fmla="*/ 15 w 83"/>
                        <a:gd name="T41" fmla="*/ 72 h 157"/>
                        <a:gd name="T42" fmla="*/ 17 w 83"/>
                        <a:gd name="T43" fmla="*/ 63 h 157"/>
                        <a:gd name="T44" fmla="*/ 68 w 83"/>
                        <a:gd name="T45" fmla="*/ 64 h 157"/>
                        <a:gd name="T46" fmla="*/ 68 w 83"/>
                        <a:gd name="T47" fmla="*/ 72 h 157"/>
                        <a:gd name="T48" fmla="*/ 67 w 83"/>
                        <a:gd name="T49" fmla="*/ 58 h 157"/>
                        <a:gd name="T50" fmla="*/ 15 w 83"/>
                        <a:gd name="T51" fmla="*/ 57 h 157"/>
                        <a:gd name="T52" fmla="*/ 17 w 83"/>
                        <a:gd name="T53" fmla="*/ 47 h 157"/>
                        <a:gd name="T54" fmla="*/ 68 w 83"/>
                        <a:gd name="T55" fmla="*/ 49 h 157"/>
                        <a:gd name="T56" fmla="*/ 68 w 83"/>
                        <a:gd name="T57" fmla="*/ 57 h 157"/>
                        <a:gd name="T58" fmla="*/ 67 w 83"/>
                        <a:gd name="T59" fmla="*/ 42 h 157"/>
                        <a:gd name="T60" fmla="*/ 15 w 83"/>
                        <a:gd name="T61" fmla="*/ 41 h 157"/>
                        <a:gd name="T62" fmla="*/ 17 w 83"/>
                        <a:gd name="T63" fmla="*/ 31 h 157"/>
                        <a:gd name="T64" fmla="*/ 68 w 83"/>
                        <a:gd name="T65" fmla="*/ 33 h 157"/>
                        <a:gd name="T66" fmla="*/ 68 w 83"/>
                        <a:gd name="T67" fmla="*/ 41 h 157"/>
                        <a:gd name="T68" fmla="*/ 67 w 83"/>
                        <a:gd name="T69" fmla="*/ 27 h 157"/>
                        <a:gd name="T70" fmla="*/ 15 w 83"/>
                        <a:gd name="T71" fmla="*/ 25 h 157"/>
                        <a:gd name="T72" fmla="*/ 17 w 83"/>
                        <a:gd name="T73" fmla="*/ 16 h 157"/>
                        <a:gd name="T74" fmla="*/ 68 w 83"/>
                        <a:gd name="T75" fmla="*/ 17 h 157"/>
                        <a:gd name="T76" fmla="*/ 68 w 83"/>
                        <a:gd name="T77" fmla="*/ 25 h 1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83" h="157">
                          <a:moveTo>
                            <a:pt x="77" y="6"/>
                          </a:moveTo>
                          <a:cubicBezTo>
                            <a:pt x="77" y="151"/>
                            <a:pt x="77" y="151"/>
                            <a:pt x="77" y="151"/>
                          </a:cubicBezTo>
                          <a:cubicBezTo>
                            <a:pt x="6" y="151"/>
                            <a:pt x="6" y="151"/>
                            <a:pt x="6" y="151"/>
                          </a:cubicBezTo>
                          <a:cubicBezTo>
                            <a:pt x="6" y="6"/>
                            <a:pt x="6" y="6"/>
                            <a:pt x="6" y="6"/>
                          </a:cubicBezTo>
                          <a:cubicBezTo>
                            <a:pt x="77" y="6"/>
                            <a:pt x="77" y="6"/>
                            <a:pt x="77" y="6"/>
                          </a:cubicBezTo>
                          <a:moveTo>
                            <a:pt x="83" y="0"/>
                          </a:moveTo>
                          <a:cubicBezTo>
                            <a:pt x="77" y="0"/>
                            <a:pt x="77" y="0"/>
                            <a:pt x="77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6"/>
                            <a:pt x="0" y="6"/>
                            <a:pt x="0" y="6"/>
                          </a:cubicBezTo>
                          <a:cubicBezTo>
                            <a:pt x="0" y="151"/>
                            <a:pt x="0" y="151"/>
                            <a:pt x="0" y="151"/>
                          </a:cubicBezTo>
                          <a:cubicBezTo>
                            <a:pt x="0" y="157"/>
                            <a:pt x="0" y="157"/>
                            <a:pt x="0" y="157"/>
                          </a:cubicBezTo>
                          <a:cubicBezTo>
                            <a:pt x="6" y="157"/>
                            <a:pt x="6" y="157"/>
                            <a:pt x="6" y="157"/>
                          </a:cubicBezTo>
                          <a:cubicBezTo>
                            <a:pt x="77" y="157"/>
                            <a:pt x="77" y="157"/>
                            <a:pt x="77" y="157"/>
                          </a:cubicBezTo>
                          <a:cubicBezTo>
                            <a:pt x="83" y="157"/>
                            <a:pt x="83" y="157"/>
                            <a:pt x="83" y="157"/>
                          </a:cubicBezTo>
                          <a:cubicBezTo>
                            <a:pt x="83" y="151"/>
                            <a:pt x="83" y="151"/>
                            <a:pt x="83" y="151"/>
                          </a:cubicBezTo>
                          <a:cubicBezTo>
                            <a:pt x="83" y="6"/>
                            <a:pt x="83" y="6"/>
                            <a:pt x="83" y="6"/>
                          </a:cubicBezTo>
                          <a:cubicBezTo>
                            <a:pt x="83" y="0"/>
                            <a:pt x="83" y="0"/>
                            <a:pt x="83" y="0"/>
                          </a:cubicBezTo>
                          <a:close/>
                          <a:moveTo>
                            <a:pt x="18" y="104"/>
                          </a:moveTo>
                          <a:cubicBezTo>
                            <a:pt x="16" y="104"/>
                            <a:pt x="15" y="103"/>
                            <a:pt x="15" y="102"/>
                          </a:cubicBezTo>
                          <a:cubicBezTo>
                            <a:pt x="15" y="100"/>
                            <a:pt x="16" y="99"/>
                            <a:pt x="18" y="99"/>
                          </a:cubicBezTo>
                          <a:cubicBezTo>
                            <a:pt x="19" y="99"/>
                            <a:pt x="20" y="100"/>
                            <a:pt x="20" y="102"/>
                          </a:cubicBezTo>
                          <a:cubicBezTo>
                            <a:pt x="20" y="103"/>
                            <a:pt x="19" y="104"/>
                            <a:pt x="18" y="104"/>
                          </a:cubicBezTo>
                          <a:close/>
                          <a:moveTo>
                            <a:pt x="26" y="104"/>
                          </a:moveTo>
                          <a:cubicBezTo>
                            <a:pt x="24" y="104"/>
                            <a:pt x="23" y="103"/>
                            <a:pt x="23" y="102"/>
                          </a:cubicBezTo>
                          <a:cubicBezTo>
                            <a:pt x="23" y="100"/>
                            <a:pt x="24" y="99"/>
                            <a:pt x="26" y="99"/>
                          </a:cubicBezTo>
                          <a:cubicBezTo>
                            <a:pt x="27" y="99"/>
                            <a:pt x="28" y="100"/>
                            <a:pt x="28" y="102"/>
                          </a:cubicBezTo>
                          <a:cubicBezTo>
                            <a:pt x="28" y="103"/>
                            <a:pt x="27" y="104"/>
                            <a:pt x="26" y="104"/>
                          </a:cubicBezTo>
                          <a:close/>
                          <a:moveTo>
                            <a:pt x="68" y="88"/>
                          </a:moveTo>
                          <a:cubicBezTo>
                            <a:pt x="68" y="89"/>
                            <a:pt x="67" y="89"/>
                            <a:pt x="67" y="89"/>
                          </a:cubicBezTo>
                          <a:cubicBezTo>
                            <a:pt x="17" y="89"/>
                            <a:pt x="17" y="89"/>
                            <a:pt x="17" y="89"/>
                          </a:cubicBezTo>
                          <a:cubicBezTo>
                            <a:pt x="16" y="89"/>
                            <a:pt x="15" y="89"/>
                            <a:pt x="15" y="88"/>
                          </a:cubicBezTo>
                          <a:cubicBezTo>
                            <a:pt x="15" y="80"/>
                            <a:pt x="15" y="80"/>
                            <a:pt x="15" y="80"/>
                          </a:cubicBezTo>
                          <a:cubicBezTo>
                            <a:pt x="15" y="79"/>
                            <a:pt x="16" y="79"/>
                            <a:pt x="17" y="79"/>
                          </a:cubicBezTo>
                          <a:cubicBezTo>
                            <a:pt x="67" y="79"/>
                            <a:pt x="67" y="79"/>
                            <a:pt x="67" y="79"/>
                          </a:cubicBezTo>
                          <a:cubicBezTo>
                            <a:pt x="67" y="79"/>
                            <a:pt x="68" y="79"/>
                            <a:pt x="68" y="80"/>
                          </a:cubicBezTo>
                          <a:cubicBezTo>
                            <a:pt x="68" y="88"/>
                            <a:pt x="68" y="88"/>
                            <a:pt x="68" y="88"/>
                          </a:cubicBezTo>
                          <a:cubicBezTo>
                            <a:pt x="68" y="88"/>
                            <a:pt x="68" y="88"/>
                            <a:pt x="68" y="88"/>
                          </a:cubicBezTo>
                          <a:close/>
                          <a:moveTo>
                            <a:pt x="68" y="72"/>
                          </a:moveTo>
                          <a:cubicBezTo>
                            <a:pt x="68" y="73"/>
                            <a:pt x="67" y="74"/>
                            <a:pt x="67" y="74"/>
                          </a:cubicBezTo>
                          <a:cubicBezTo>
                            <a:pt x="17" y="74"/>
                            <a:pt x="17" y="74"/>
                            <a:pt x="17" y="74"/>
                          </a:cubicBezTo>
                          <a:cubicBezTo>
                            <a:pt x="16" y="74"/>
                            <a:pt x="15" y="73"/>
                            <a:pt x="15" y="72"/>
                          </a:cubicBezTo>
                          <a:cubicBezTo>
                            <a:pt x="15" y="64"/>
                            <a:pt x="15" y="64"/>
                            <a:pt x="15" y="64"/>
                          </a:cubicBezTo>
                          <a:cubicBezTo>
                            <a:pt x="15" y="63"/>
                            <a:pt x="16" y="63"/>
                            <a:pt x="17" y="63"/>
                          </a:cubicBezTo>
                          <a:cubicBezTo>
                            <a:pt x="67" y="63"/>
                            <a:pt x="67" y="63"/>
                            <a:pt x="67" y="63"/>
                          </a:cubicBezTo>
                          <a:cubicBezTo>
                            <a:pt x="67" y="63"/>
                            <a:pt x="68" y="63"/>
                            <a:pt x="68" y="64"/>
                          </a:cubicBezTo>
                          <a:cubicBezTo>
                            <a:pt x="68" y="72"/>
                            <a:pt x="68" y="72"/>
                            <a:pt x="68" y="72"/>
                          </a:cubicBezTo>
                          <a:cubicBezTo>
                            <a:pt x="68" y="72"/>
                            <a:pt x="68" y="72"/>
                            <a:pt x="68" y="72"/>
                          </a:cubicBezTo>
                          <a:close/>
                          <a:moveTo>
                            <a:pt x="68" y="57"/>
                          </a:moveTo>
                          <a:cubicBezTo>
                            <a:pt x="68" y="57"/>
                            <a:pt x="67" y="58"/>
                            <a:pt x="67" y="58"/>
                          </a:cubicBezTo>
                          <a:cubicBezTo>
                            <a:pt x="17" y="58"/>
                            <a:pt x="17" y="58"/>
                            <a:pt x="17" y="58"/>
                          </a:cubicBezTo>
                          <a:cubicBezTo>
                            <a:pt x="16" y="58"/>
                            <a:pt x="15" y="57"/>
                            <a:pt x="15" y="57"/>
                          </a:cubicBezTo>
                          <a:cubicBezTo>
                            <a:pt x="15" y="49"/>
                            <a:pt x="15" y="49"/>
                            <a:pt x="15" y="49"/>
                          </a:cubicBezTo>
                          <a:cubicBezTo>
                            <a:pt x="15" y="48"/>
                            <a:pt x="16" y="47"/>
                            <a:pt x="17" y="47"/>
                          </a:cubicBezTo>
                          <a:cubicBezTo>
                            <a:pt x="67" y="47"/>
                            <a:pt x="67" y="47"/>
                            <a:pt x="67" y="47"/>
                          </a:cubicBezTo>
                          <a:cubicBezTo>
                            <a:pt x="67" y="47"/>
                            <a:pt x="68" y="48"/>
                            <a:pt x="68" y="49"/>
                          </a:cubicBezTo>
                          <a:cubicBezTo>
                            <a:pt x="68" y="57"/>
                            <a:pt x="68" y="57"/>
                            <a:pt x="68" y="57"/>
                          </a:cubicBezTo>
                          <a:cubicBezTo>
                            <a:pt x="68" y="57"/>
                            <a:pt x="68" y="57"/>
                            <a:pt x="68" y="57"/>
                          </a:cubicBezTo>
                          <a:close/>
                          <a:moveTo>
                            <a:pt x="68" y="41"/>
                          </a:moveTo>
                          <a:cubicBezTo>
                            <a:pt x="68" y="42"/>
                            <a:pt x="67" y="42"/>
                            <a:pt x="67" y="42"/>
                          </a:cubicBezTo>
                          <a:cubicBezTo>
                            <a:pt x="17" y="42"/>
                            <a:pt x="17" y="42"/>
                            <a:pt x="17" y="42"/>
                          </a:cubicBezTo>
                          <a:cubicBezTo>
                            <a:pt x="16" y="42"/>
                            <a:pt x="15" y="42"/>
                            <a:pt x="15" y="41"/>
                          </a:cubicBezTo>
                          <a:cubicBezTo>
                            <a:pt x="15" y="33"/>
                            <a:pt x="15" y="33"/>
                            <a:pt x="15" y="33"/>
                          </a:cubicBezTo>
                          <a:cubicBezTo>
                            <a:pt x="15" y="32"/>
                            <a:pt x="16" y="31"/>
                            <a:pt x="17" y="31"/>
                          </a:cubicBezTo>
                          <a:cubicBezTo>
                            <a:pt x="67" y="31"/>
                            <a:pt x="67" y="31"/>
                            <a:pt x="67" y="31"/>
                          </a:cubicBezTo>
                          <a:cubicBezTo>
                            <a:pt x="67" y="31"/>
                            <a:pt x="68" y="32"/>
                            <a:pt x="68" y="33"/>
                          </a:cubicBezTo>
                          <a:cubicBezTo>
                            <a:pt x="68" y="41"/>
                            <a:pt x="68" y="41"/>
                            <a:pt x="68" y="41"/>
                          </a:cubicBezTo>
                          <a:cubicBezTo>
                            <a:pt x="68" y="41"/>
                            <a:pt x="68" y="41"/>
                            <a:pt x="68" y="41"/>
                          </a:cubicBezTo>
                          <a:close/>
                          <a:moveTo>
                            <a:pt x="68" y="25"/>
                          </a:moveTo>
                          <a:cubicBezTo>
                            <a:pt x="68" y="26"/>
                            <a:pt x="67" y="27"/>
                            <a:pt x="67" y="27"/>
                          </a:cubicBezTo>
                          <a:cubicBezTo>
                            <a:pt x="17" y="27"/>
                            <a:pt x="17" y="27"/>
                            <a:pt x="17" y="27"/>
                          </a:cubicBezTo>
                          <a:cubicBezTo>
                            <a:pt x="16" y="27"/>
                            <a:pt x="15" y="26"/>
                            <a:pt x="15" y="25"/>
                          </a:cubicBezTo>
                          <a:cubicBezTo>
                            <a:pt x="15" y="17"/>
                            <a:pt x="15" y="17"/>
                            <a:pt x="15" y="17"/>
                          </a:cubicBezTo>
                          <a:cubicBezTo>
                            <a:pt x="15" y="16"/>
                            <a:pt x="16" y="16"/>
                            <a:pt x="17" y="16"/>
                          </a:cubicBezTo>
                          <a:cubicBezTo>
                            <a:pt x="67" y="16"/>
                            <a:pt x="67" y="16"/>
                            <a:pt x="67" y="16"/>
                          </a:cubicBezTo>
                          <a:cubicBezTo>
                            <a:pt x="67" y="16"/>
                            <a:pt x="68" y="16"/>
                            <a:pt x="68" y="17"/>
                          </a:cubicBezTo>
                          <a:cubicBezTo>
                            <a:pt x="68" y="25"/>
                            <a:pt x="68" y="25"/>
                            <a:pt x="68" y="25"/>
                          </a:cubicBezTo>
                          <a:cubicBezTo>
                            <a:pt x="68" y="25"/>
                            <a:pt x="68" y="25"/>
                            <a:pt x="68" y="25"/>
                          </a:cubicBezTo>
                          <a:close/>
                        </a:path>
                      </a:pathLst>
                    </a:custGeom>
                    <a:solidFill>
                      <a:srgbClr val="0078D7"/>
                    </a:solidFill>
                    <a:ln w="2540">
                      <a:noFill/>
                    </a:ln>
                  </p:spPr>
                  <p:txBody>
                    <a:bodyPr vert="horz" wrap="square" lIns="91401" tIns="45701" rIns="91401" bIns="4570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32323">
                        <a:defRPr/>
                      </a:pPr>
                      <a:endParaRPr lang="en-US" sz="1801" kern="0" dirty="0">
                        <a:solidFill>
                          <a:srgbClr val="505050"/>
                        </a:solidFill>
                        <a:latin typeface="Segoe UI"/>
                      </a:endParaRPr>
                    </a:p>
                  </p:txBody>
                </p:sp>
                <p:grpSp>
                  <p:nvGrpSpPr>
                    <p:cNvPr id="35" name="Group 34"/>
                    <p:cNvGrpSpPr/>
                    <p:nvPr/>
                  </p:nvGrpSpPr>
                  <p:grpSpPr>
                    <a:xfrm flipH="1">
                      <a:off x="10835114" y="5139169"/>
                      <a:ext cx="200019" cy="539806"/>
                      <a:chOff x="7367040" y="5219926"/>
                      <a:chExt cx="665292" cy="979277"/>
                    </a:xfrm>
                  </p:grpSpPr>
                  <p:cxnSp>
                    <p:nvCxnSpPr>
                      <p:cNvPr id="36" name="Straight Connector 35"/>
                      <p:cNvCxnSpPr/>
                      <p:nvPr/>
                    </p:nvCxnSpPr>
                    <p:spPr>
                      <a:xfrm>
                        <a:off x="7367040" y="5219926"/>
                        <a:ext cx="665292" cy="334736"/>
                      </a:xfrm>
                      <a:prstGeom prst="line">
                        <a:avLst/>
                      </a:prstGeom>
                      <a:noFill/>
                      <a:ln w="31750" cap="flat" cmpd="sng" algn="ctr">
                        <a:solidFill>
                          <a:srgbClr val="FFFFFF">
                            <a:lumMod val="85000"/>
                          </a:srgbClr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37" name="Straight Connector 36"/>
                      <p:cNvCxnSpPr/>
                      <p:nvPr/>
                    </p:nvCxnSpPr>
                    <p:spPr>
                      <a:xfrm flipV="1">
                        <a:off x="7413885" y="5877384"/>
                        <a:ext cx="616122" cy="321819"/>
                      </a:xfrm>
                      <a:prstGeom prst="line">
                        <a:avLst/>
                      </a:prstGeom>
                      <a:noFill/>
                      <a:ln w="31750" cap="flat" cmpd="sng" algn="ctr">
                        <a:solidFill>
                          <a:srgbClr val="FFFFFF">
                            <a:lumMod val="85000"/>
                          </a:srgbClr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</p:grpSp>
              </p:grpSp>
            </p:grp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20455" y="5782671"/>
                  <a:ext cx="484512" cy="48451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6" name="TextBox 45"/>
          <p:cNvSpPr txBox="1"/>
          <p:nvPr/>
        </p:nvSpPr>
        <p:spPr>
          <a:xfrm>
            <a:off x="7744853" y="2063475"/>
            <a:ext cx="1260317" cy="492994"/>
          </a:xfrm>
          <a:prstGeom prst="rect">
            <a:avLst/>
          </a:prstGeom>
          <a:noFill/>
        </p:spPr>
        <p:txBody>
          <a:bodyPr wrap="none" lIns="182802" tIns="146242" rIns="182802" bIns="146242" rtlCol="0">
            <a:spAutoFit/>
          </a:bodyPr>
          <a:lstStyle/>
          <a:p>
            <a:pPr defTabSz="91398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399" kern="0" dirty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Logic Apps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979896" y="219351"/>
            <a:ext cx="1865068" cy="3369312"/>
            <a:chOff x="5276436" y="831017"/>
            <a:chExt cx="1865862" cy="3370748"/>
          </a:xfrm>
        </p:grpSpPr>
        <p:grpSp>
          <p:nvGrpSpPr>
            <p:cNvPr id="48" name="Group 47"/>
            <p:cNvGrpSpPr/>
            <p:nvPr/>
          </p:nvGrpSpPr>
          <p:grpSpPr>
            <a:xfrm>
              <a:off x="5276436" y="831017"/>
              <a:ext cx="1865862" cy="3370748"/>
              <a:chOff x="5047836" y="433680"/>
              <a:chExt cx="1865862" cy="3370748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075598" y="2173392"/>
                <a:ext cx="1838100" cy="967163"/>
                <a:chOff x="5244245" y="4399384"/>
                <a:chExt cx="1838100" cy="967163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5244245" y="4873343"/>
                  <a:ext cx="1838100" cy="493204"/>
                </a:xfrm>
                <a:prstGeom prst="rect">
                  <a:avLst/>
                </a:prstGeom>
                <a:noFill/>
              </p:spPr>
              <p:txBody>
                <a:bodyPr wrap="none" lIns="182802" tIns="146242" rIns="182802" bIns="146242" rtlCol="0">
                  <a:spAutoFit/>
                </a:bodyPr>
                <a:lstStyle/>
                <a:p>
                  <a:pPr defTabSz="913989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399" kern="0" dirty="0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"/>
                    </a:rPr>
                    <a:t>Cognitive Services</a:t>
                  </a: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30605" y="4399384"/>
                  <a:ext cx="657314" cy="657314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50"/>
              <p:cNvSpPr txBox="1"/>
              <p:nvPr/>
            </p:nvSpPr>
            <p:spPr>
              <a:xfrm>
                <a:off x="5194478" y="1914843"/>
                <a:ext cx="1276632" cy="1938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1243016">
                  <a:spcAft>
                    <a:spcPts val="816"/>
                  </a:spcAft>
                  <a:defRPr/>
                </a:pPr>
                <a:r>
                  <a:rPr lang="en-US" sz="1399" dirty="0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"/>
                  </a:rPr>
                  <a:t>Service Bus</a:t>
                </a: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5230323" y="433680"/>
                <a:ext cx="1457312" cy="654234"/>
                <a:chOff x="5320782" y="339875"/>
                <a:chExt cx="1457312" cy="654234"/>
              </a:xfrm>
            </p:grpSpPr>
            <p:sp>
              <p:nvSpPr>
                <p:cNvPr id="56" name="TextBox 55"/>
                <p:cNvSpPr txBox="1"/>
                <p:nvPr/>
              </p:nvSpPr>
              <p:spPr>
                <a:xfrm>
                  <a:off x="5320782" y="800255"/>
                  <a:ext cx="1457312" cy="1938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lvl="0" algn="ctr" defTabSz="914400">
                    <a:lnSpc>
                      <a:spcPct val="90000"/>
                    </a:lnSpc>
                    <a:spcAft>
                      <a:spcPts val="600"/>
                    </a:spcAft>
                    <a:defRPr sz="1400" kern="0">
                      <a:gradFill>
                        <a:gsLst>
                          <a:gs pos="2917">
                            <a:schemeClr val="bg2">
                              <a:lumMod val="50000"/>
                            </a:schemeClr>
                          </a:gs>
                          <a:gs pos="30000">
                            <a:schemeClr val="bg2">
                              <a:lumMod val="50000"/>
                            </a:schemeClr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defTabSz="1243016">
                    <a:spcAft>
                      <a:spcPts val="816"/>
                    </a:spcAft>
                    <a:defRPr/>
                  </a:pPr>
                  <a:r>
                    <a:rPr lang="en-US" sz="1399" dirty="0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"/>
                    </a:rPr>
                    <a:t>Machine Learning </a:t>
                  </a:r>
                </a:p>
              </p:txBody>
            </p: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05679" y="339875"/>
                  <a:ext cx="382988" cy="382988"/>
                </a:xfrm>
                <a:prstGeom prst="rect">
                  <a:avLst/>
                </a:prstGeom>
              </p:spPr>
            </p:pic>
          </p:grpSp>
          <p:grpSp>
            <p:nvGrpSpPr>
              <p:cNvPr id="53" name="Group 52"/>
              <p:cNvGrpSpPr/>
              <p:nvPr/>
            </p:nvGrpSpPr>
            <p:grpSpPr>
              <a:xfrm>
                <a:off x="5047836" y="3115886"/>
                <a:ext cx="1671719" cy="688542"/>
                <a:chOff x="5114500" y="3040514"/>
                <a:chExt cx="1671719" cy="688542"/>
              </a:xfrm>
            </p:grpSpPr>
            <p:sp>
              <p:nvSpPr>
                <p:cNvPr id="54" name="Rectangle 53"/>
                <p:cNvSpPr/>
                <p:nvPr/>
              </p:nvSpPr>
              <p:spPr bwMode="auto">
                <a:xfrm>
                  <a:off x="5114500" y="3535202"/>
                  <a:ext cx="1671719" cy="193854"/>
                </a:xfrm>
                <a:prstGeom prst="rect">
                  <a:avLst/>
                </a:prstGeom>
                <a:noFill/>
                <a:ln w="130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defTabSz="93187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99" kern="0" dirty="0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"/>
                    </a:rPr>
                    <a:t>API Management</a:t>
                  </a:r>
                </a:p>
              </p:txBody>
            </p:sp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47076" y="3040514"/>
                  <a:ext cx="456920" cy="45692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13319" y="1773995"/>
              <a:ext cx="460795" cy="460795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9578" y="5982997"/>
            <a:ext cx="670399" cy="341745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7216329" y="5112545"/>
            <a:ext cx="0" cy="308396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1541" y="5792641"/>
            <a:ext cx="856637" cy="24961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4021" y="2852664"/>
            <a:ext cx="476055" cy="476055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 bwMode="auto">
          <a:xfrm>
            <a:off x="10592356" y="3007147"/>
            <a:ext cx="1671008" cy="193771"/>
          </a:xfrm>
          <a:prstGeom prst="rect">
            <a:avLst/>
          </a:prstGeom>
          <a:noFill/>
          <a:ln w="130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18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 kern="0" dirty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B2B &amp; EDI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8968433" y="5094312"/>
            <a:ext cx="0" cy="300535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093" y="1067423"/>
            <a:ext cx="1419137" cy="49060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23" y="1511514"/>
            <a:ext cx="631061" cy="631061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9541809" y="1307648"/>
            <a:ext cx="748872" cy="0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H="1">
            <a:off x="9553853" y="410763"/>
            <a:ext cx="10551" cy="2727418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 flipH="1">
            <a:off x="9553923" y="2308003"/>
            <a:ext cx="768789" cy="0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6">
            <a:duotone>
              <a:srgbClr val="0078D7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7200"/>
                    </a14:imgEffect>
                    <a14:imgEffect>
                      <a14:saturation sat="2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1145" y="-71752"/>
            <a:ext cx="1447385" cy="943446"/>
          </a:xfrm>
          <a:prstGeom prst="rect">
            <a:avLst/>
          </a:prstGeom>
          <a:noFill/>
        </p:spPr>
      </p:pic>
      <p:cxnSp>
        <p:nvCxnSpPr>
          <p:cNvPr id="80" name="Straight Connector 79"/>
          <p:cNvCxnSpPr/>
          <p:nvPr/>
        </p:nvCxnSpPr>
        <p:spPr>
          <a:xfrm>
            <a:off x="8758480" y="1795112"/>
            <a:ext cx="805922" cy="0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1" name="Straight Connector 80"/>
          <p:cNvCxnSpPr/>
          <p:nvPr/>
        </p:nvCxnSpPr>
        <p:spPr>
          <a:xfrm flipH="1" flipV="1">
            <a:off x="9566001" y="3128543"/>
            <a:ext cx="744636" cy="1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82" name="Straight Connector 81"/>
          <p:cNvCxnSpPr/>
          <p:nvPr/>
        </p:nvCxnSpPr>
        <p:spPr>
          <a:xfrm flipH="1">
            <a:off x="9553923" y="410763"/>
            <a:ext cx="768789" cy="0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pic>
        <p:nvPicPr>
          <p:cNvPr id="2052" name="Picture 4" descr="Image result for oracle 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524" y="6327900"/>
            <a:ext cx="772940" cy="38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onedrive logo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641" y="1958323"/>
            <a:ext cx="856374" cy="6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49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 bwMode="auto">
          <a:xfrm>
            <a:off x="7060275" y="1101590"/>
            <a:ext cx="2319447" cy="5548209"/>
          </a:xfrm>
          <a:prstGeom prst="rect">
            <a:avLst/>
          </a:prstGeom>
          <a:solidFill>
            <a:schemeClr val="bg1"/>
          </a:solidFill>
          <a:ln w="571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8960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489734" y="1100086"/>
            <a:ext cx="2319447" cy="5548209"/>
          </a:xfrm>
          <a:prstGeom prst="rect">
            <a:avLst/>
          </a:prstGeom>
          <a:solidFill>
            <a:schemeClr val="bg1"/>
          </a:solidFill>
          <a:ln w="571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8960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637487" y="1101590"/>
            <a:ext cx="2319447" cy="5548209"/>
          </a:xfrm>
          <a:prstGeom prst="rect">
            <a:avLst/>
          </a:prstGeom>
          <a:solidFill>
            <a:schemeClr val="bg1"/>
          </a:solidFill>
          <a:ln w="571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8960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147228" y="4294486"/>
            <a:ext cx="2153468" cy="226014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8960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9550415" y="2922188"/>
            <a:ext cx="2196104" cy="114447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8960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4742088" y="5638807"/>
            <a:ext cx="2138655" cy="91504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89601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2" name="Rectangle 81"/>
          <p:cNvSpPr/>
          <p:nvPr/>
        </p:nvSpPr>
        <p:spPr bwMode="auto">
          <a:xfrm rot="10800000" flipV="1">
            <a:off x="4637487" y="339737"/>
            <a:ext cx="2319447" cy="68032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 w="571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765">
                <a:solidFill>
                  <a:srgbClr val="FFFFFF"/>
                </a:solidFill>
                <a:latin typeface="Segoe UI"/>
              </a:rPr>
              <a:t>On-premises </a:t>
            </a:r>
            <a:br>
              <a:rPr lang="en-US" sz="1765">
                <a:solidFill>
                  <a:srgbClr val="FFFFFF"/>
                </a:solidFill>
                <a:latin typeface="Segoe UI"/>
              </a:rPr>
            </a:br>
            <a:r>
              <a:rPr lang="en-US" sz="1765">
                <a:solidFill>
                  <a:srgbClr val="FFFFFF"/>
                </a:solidFill>
                <a:latin typeface="Segoe UI"/>
              </a:rPr>
              <a:t>Data Gateway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2EA55-BA61-3A4F-97ED-150E64A2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10" y="339735"/>
            <a:ext cx="3418507" cy="1107839"/>
          </a:xfrm>
        </p:spPr>
        <p:txBody>
          <a:bodyPr/>
          <a:lstStyle/>
          <a:p>
            <a:r>
              <a:rPr lang="en-US" dirty="0"/>
              <a:t>Easy Hybrid Integration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5F94C-F6E8-FA43-B747-42DE94FF8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0068" y="1870953"/>
            <a:ext cx="4126742" cy="3274149"/>
          </a:xfrm>
        </p:spPr>
        <p:txBody>
          <a:bodyPr/>
          <a:lstStyle/>
          <a:p>
            <a:pPr defTabSz="896102">
              <a:defRPr/>
            </a:pPr>
            <a:r>
              <a:rPr lang="en-US" sz="2700" dirty="0">
                <a:solidFill>
                  <a:srgbClr val="353535"/>
                </a:solidFill>
              </a:rPr>
              <a:t>On-premises data gateway for rich data and application integration</a:t>
            </a:r>
          </a:p>
          <a:p>
            <a:pPr>
              <a:defRPr/>
            </a:pPr>
            <a:r>
              <a:rPr lang="en-US" sz="27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Azure API Management for SOAP and backend APIs</a:t>
            </a:r>
          </a:p>
          <a:p>
            <a:pPr>
              <a:defRPr/>
            </a:pPr>
            <a:r>
              <a:rPr lang="en-US" sz="27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</a:rPr>
              <a:t>Service Bus for cross platform support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99404" y="4161416"/>
            <a:ext cx="7067092" cy="21818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5510872" y="4591990"/>
            <a:ext cx="634682" cy="636218"/>
            <a:chOff x="3826" y="3056"/>
            <a:chExt cx="416" cy="417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26" y="3056"/>
              <a:ext cx="41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826" y="3058"/>
              <a:ext cx="414" cy="415"/>
            </a:xfrm>
            <a:custGeom>
              <a:avLst/>
              <a:gdLst>
                <a:gd name="T0" fmla="*/ 100 w 200"/>
                <a:gd name="T1" fmla="*/ 200 h 200"/>
                <a:gd name="T2" fmla="*/ 87 w 200"/>
                <a:gd name="T3" fmla="*/ 194 h 200"/>
                <a:gd name="T4" fmla="*/ 6 w 200"/>
                <a:gd name="T5" fmla="*/ 113 h 200"/>
                <a:gd name="T6" fmla="*/ 0 w 200"/>
                <a:gd name="T7" fmla="*/ 100 h 200"/>
                <a:gd name="T8" fmla="*/ 6 w 200"/>
                <a:gd name="T9" fmla="*/ 87 h 200"/>
                <a:gd name="T10" fmla="*/ 87 w 200"/>
                <a:gd name="T11" fmla="*/ 6 h 200"/>
                <a:gd name="T12" fmla="*/ 100 w 200"/>
                <a:gd name="T13" fmla="*/ 0 h 200"/>
                <a:gd name="T14" fmla="*/ 113 w 200"/>
                <a:gd name="T15" fmla="*/ 6 h 200"/>
                <a:gd name="T16" fmla="*/ 195 w 200"/>
                <a:gd name="T17" fmla="*/ 87 h 200"/>
                <a:gd name="T18" fmla="*/ 200 w 200"/>
                <a:gd name="T19" fmla="*/ 100 h 200"/>
                <a:gd name="T20" fmla="*/ 195 w 200"/>
                <a:gd name="T21" fmla="*/ 114 h 200"/>
                <a:gd name="T22" fmla="*/ 113 w 200"/>
                <a:gd name="T23" fmla="*/ 194 h 200"/>
                <a:gd name="T24" fmla="*/ 100 w 200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200">
                  <a:moveTo>
                    <a:pt x="100" y="200"/>
                  </a:moveTo>
                  <a:cubicBezTo>
                    <a:pt x="95" y="200"/>
                    <a:pt x="90" y="198"/>
                    <a:pt x="87" y="194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2" y="110"/>
                    <a:pt x="0" y="105"/>
                    <a:pt x="0" y="100"/>
                  </a:cubicBezTo>
                  <a:cubicBezTo>
                    <a:pt x="0" y="95"/>
                    <a:pt x="2" y="90"/>
                    <a:pt x="6" y="87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90" y="2"/>
                    <a:pt x="95" y="0"/>
                    <a:pt x="100" y="0"/>
                  </a:cubicBezTo>
                  <a:cubicBezTo>
                    <a:pt x="105" y="0"/>
                    <a:pt x="110" y="2"/>
                    <a:pt x="113" y="6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198" y="91"/>
                    <a:pt x="200" y="95"/>
                    <a:pt x="200" y="100"/>
                  </a:cubicBezTo>
                  <a:cubicBezTo>
                    <a:pt x="200" y="105"/>
                    <a:pt x="198" y="110"/>
                    <a:pt x="195" y="11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0" y="198"/>
                    <a:pt x="105" y="200"/>
                    <a:pt x="100" y="200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3979" y="3096"/>
              <a:ext cx="108" cy="132"/>
            </a:xfrm>
            <a:custGeom>
              <a:avLst/>
              <a:gdLst>
                <a:gd name="T0" fmla="*/ 54 w 108"/>
                <a:gd name="T1" fmla="*/ 0 h 132"/>
                <a:gd name="T2" fmla="*/ 0 w 108"/>
                <a:gd name="T3" fmla="*/ 53 h 132"/>
                <a:gd name="T4" fmla="*/ 37 w 108"/>
                <a:gd name="T5" fmla="*/ 53 h 132"/>
                <a:gd name="T6" fmla="*/ 37 w 108"/>
                <a:gd name="T7" fmla="*/ 132 h 132"/>
                <a:gd name="T8" fmla="*/ 70 w 108"/>
                <a:gd name="T9" fmla="*/ 132 h 132"/>
                <a:gd name="T10" fmla="*/ 70 w 108"/>
                <a:gd name="T11" fmla="*/ 53 h 132"/>
                <a:gd name="T12" fmla="*/ 108 w 108"/>
                <a:gd name="T13" fmla="*/ 53 h 132"/>
                <a:gd name="T14" fmla="*/ 54 w 108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132">
                  <a:moveTo>
                    <a:pt x="54" y="0"/>
                  </a:moveTo>
                  <a:lnTo>
                    <a:pt x="0" y="53"/>
                  </a:lnTo>
                  <a:lnTo>
                    <a:pt x="37" y="53"/>
                  </a:lnTo>
                  <a:lnTo>
                    <a:pt x="37" y="132"/>
                  </a:lnTo>
                  <a:lnTo>
                    <a:pt x="70" y="132"/>
                  </a:lnTo>
                  <a:lnTo>
                    <a:pt x="70" y="53"/>
                  </a:lnTo>
                  <a:lnTo>
                    <a:pt x="108" y="5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3979" y="3303"/>
              <a:ext cx="108" cy="133"/>
            </a:xfrm>
            <a:custGeom>
              <a:avLst/>
              <a:gdLst>
                <a:gd name="T0" fmla="*/ 54 w 108"/>
                <a:gd name="T1" fmla="*/ 133 h 133"/>
                <a:gd name="T2" fmla="*/ 108 w 108"/>
                <a:gd name="T3" fmla="*/ 79 h 133"/>
                <a:gd name="T4" fmla="*/ 70 w 108"/>
                <a:gd name="T5" fmla="*/ 79 h 133"/>
                <a:gd name="T6" fmla="*/ 70 w 108"/>
                <a:gd name="T7" fmla="*/ 0 h 133"/>
                <a:gd name="T8" fmla="*/ 37 w 108"/>
                <a:gd name="T9" fmla="*/ 0 h 133"/>
                <a:gd name="T10" fmla="*/ 37 w 108"/>
                <a:gd name="T11" fmla="*/ 79 h 133"/>
                <a:gd name="T12" fmla="*/ 0 w 108"/>
                <a:gd name="T13" fmla="*/ 79 h 133"/>
                <a:gd name="T14" fmla="*/ 54 w 108"/>
                <a:gd name="T1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133">
                  <a:moveTo>
                    <a:pt x="54" y="133"/>
                  </a:moveTo>
                  <a:lnTo>
                    <a:pt x="108" y="79"/>
                  </a:lnTo>
                  <a:lnTo>
                    <a:pt x="70" y="79"/>
                  </a:lnTo>
                  <a:lnTo>
                    <a:pt x="70" y="0"/>
                  </a:lnTo>
                  <a:lnTo>
                    <a:pt x="37" y="0"/>
                  </a:lnTo>
                  <a:lnTo>
                    <a:pt x="37" y="79"/>
                  </a:lnTo>
                  <a:lnTo>
                    <a:pt x="0" y="79"/>
                  </a:lnTo>
                  <a:lnTo>
                    <a:pt x="54" y="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4058" y="3212"/>
              <a:ext cx="128" cy="108"/>
            </a:xfrm>
            <a:custGeom>
              <a:avLst/>
              <a:gdLst>
                <a:gd name="T0" fmla="*/ 0 w 128"/>
                <a:gd name="T1" fmla="*/ 54 h 108"/>
                <a:gd name="T2" fmla="*/ 56 w 128"/>
                <a:gd name="T3" fmla="*/ 108 h 108"/>
                <a:gd name="T4" fmla="*/ 56 w 128"/>
                <a:gd name="T5" fmla="*/ 70 h 108"/>
                <a:gd name="T6" fmla="*/ 128 w 128"/>
                <a:gd name="T7" fmla="*/ 70 h 108"/>
                <a:gd name="T8" fmla="*/ 128 w 128"/>
                <a:gd name="T9" fmla="*/ 37 h 108"/>
                <a:gd name="T10" fmla="*/ 56 w 128"/>
                <a:gd name="T11" fmla="*/ 37 h 108"/>
                <a:gd name="T12" fmla="*/ 56 w 128"/>
                <a:gd name="T13" fmla="*/ 0 h 108"/>
                <a:gd name="T14" fmla="*/ 0 w 128"/>
                <a:gd name="T15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08">
                  <a:moveTo>
                    <a:pt x="0" y="54"/>
                  </a:moveTo>
                  <a:lnTo>
                    <a:pt x="56" y="108"/>
                  </a:lnTo>
                  <a:lnTo>
                    <a:pt x="56" y="70"/>
                  </a:lnTo>
                  <a:lnTo>
                    <a:pt x="128" y="70"/>
                  </a:lnTo>
                  <a:lnTo>
                    <a:pt x="128" y="37"/>
                  </a:lnTo>
                  <a:lnTo>
                    <a:pt x="56" y="37"/>
                  </a:lnTo>
                  <a:lnTo>
                    <a:pt x="56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3880" y="3212"/>
              <a:ext cx="128" cy="108"/>
            </a:xfrm>
            <a:custGeom>
              <a:avLst/>
              <a:gdLst>
                <a:gd name="T0" fmla="*/ 128 w 128"/>
                <a:gd name="T1" fmla="*/ 54 h 108"/>
                <a:gd name="T2" fmla="*/ 74 w 128"/>
                <a:gd name="T3" fmla="*/ 0 h 108"/>
                <a:gd name="T4" fmla="*/ 74 w 128"/>
                <a:gd name="T5" fmla="*/ 37 h 108"/>
                <a:gd name="T6" fmla="*/ 0 w 128"/>
                <a:gd name="T7" fmla="*/ 37 h 108"/>
                <a:gd name="T8" fmla="*/ 0 w 128"/>
                <a:gd name="T9" fmla="*/ 70 h 108"/>
                <a:gd name="T10" fmla="*/ 74 w 128"/>
                <a:gd name="T11" fmla="*/ 70 h 108"/>
                <a:gd name="T12" fmla="*/ 74 w 128"/>
                <a:gd name="T13" fmla="*/ 108 h 108"/>
                <a:gd name="T14" fmla="*/ 128 w 128"/>
                <a:gd name="T15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08">
                  <a:moveTo>
                    <a:pt x="128" y="54"/>
                  </a:moveTo>
                  <a:lnTo>
                    <a:pt x="74" y="0"/>
                  </a:lnTo>
                  <a:lnTo>
                    <a:pt x="74" y="37"/>
                  </a:lnTo>
                  <a:lnTo>
                    <a:pt x="0" y="37"/>
                  </a:lnTo>
                  <a:lnTo>
                    <a:pt x="0" y="70"/>
                  </a:lnTo>
                  <a:lnTo>
                    <a:pt x="74" y="70"/>
                  </a:lnTo>
                  <a:lnTo>
                    <a:pt x="74" y="108"/>
                  </a:lnTo>
                  <a:lnTo>
                    <a:pt x="128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</p:grpSp>
      <p:grpSp>
        <p:nvGrpSpPr>
          <p:cNvPr id="18" name="Group 22"/>
          <p:cNvGrpSpPr>
            <a:grpSpLocks noChangeAspect="1"/>
          </p:cNvGrpSpPr>
          <p:nvPr/>
        </p:nvGrpSpPr>
        <p:grpSpPr bwMode="auto">
          <a:xfrm>
            <a:off x="5510872" y="2301821"/>
            <a:ext cx="634682" cy="538572"/>
            <a:chOff x="3796" y="1814"/>
            <a:chExt cx="416" cy="353"/>
          </a:xfrm>
        </p:grpSpPr>
        <p:sp>
          <p:nvSpPr>
            <p:cNvPr id="19" name="AutoShape 21"/>
            <p:cNvSpPr>
              <a:spLocks noChangeAspect="1" noChangeArrowheads="1" noTextEdit="1"/>
            </p:cNvSpPr>
            <p:nvPr/>
          </p:nvSpPr>
          <p:spPr bwMode="auto">
            <a:xfrm>
              <a:off x="3796" y="1816"/>
              <a:ext cx="416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3796" y="1814"/>
              <a:ext cx="414" cy="353"/>
            </a:xfrm>
            <a:custGeom>
              <a:avLst/>
              <a:gdLst>
                <a:gd name="T0" fmla="*/ 173 w 200"/>
                <a:gd name="T1" fmla="*/ 59 h 170"/>
                <a:gd name="T2" fmla="*/ 175 w 200"/>
                <a:gd name="T3" fmla="*/ 48 h 170"/>
                <a:gd name="T4" fmla="*/ 126 w 200"/>
                <a:gd name="T5" fmla="*/ 0 h 170"/>
                <a:gd name="T6" fmla="*/ 83 w 200"/>
                <a:gd name="T7" fmla="*/ 27 h 170"/>
                <a:gd name="T8" fmla="*/ 59 w 200"/>
                <a:gd name="T9" fmla="*/ 17 h 170"/>
                <a:gd name="T10" fmla="*/ 24 w 200"/>
                <a:gd name="T11" fmla="*/ 51 h 170"/>
                <a:gd name="T12" fmla="*/ 25 w 200"/>
                <a:gd name="T13" fmla="*/ 59 h 170"/>
                <a:gd name="T14" fmla="*/ 0 w 200"/>
                <a:gd name="T15" fmla="*/ 95 h 170"/>
                <a:gd name="T16" fmla="*/ 40 w 200"/>
                <a:gd name="T17" fmla="*/ 134 h 170"/>
                <a:gd name="T18" fmla="*/ 43 w 200"/>
                <a:gd name="T19" fmla="*/ 134 h 170"/>
                <a:gd name="T20" fmla="*/ 80 w 200"/>
                <a:gd name="T21" fmla="*/ 170 h 170"/>
                <a:gd name="T22" fmla="*/ 112 w 200"/>
                <a:gd name="T23" fmla="*/ 151 h 170"/>
                <a:gd name="T24" fmla="*/ 129 w 200"/>
                <a:gd name="T25" fmla="*/ 158 h 170"/>
                <a:gd name="T26" fmla="*/ 156 w 200"/>
                <a:gd name="T27" fmla="*/ 134 h 170"/>
                <a:gd name="T28" fmla="*/ 160 w 200"/>
                <a:gd name="T29" fmla="*/ 134 h 170"/>
                <a:gd name="T30" fmla="*/ 200 w 200"/>
                <a:gd name="T31" fmla="*/ 95 h 170"/>
                <a:gd name="T32" fmla="*/ 173 w 200"/>
                <a:gd name="T33" fmla="*/ 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170">
                  <a:moveTo>
                    <a:pt x="173" y="59"/>
                  </a:moveTo>
                  <a:cubicBezTo>
                    <a:pt x="174" y="55"/>
                    <a:pt x="175" y="52"/>
                    <a:pt x="175" y="48"/>
                  </a:cubicBezTo>
                  <a:cubicBezTo>
                    <a:pt x="175" y="22"/>
                    <a:pt x="153" y="0"/>
                    <a:pt x="126" y="0"/>
                  </a:cubicBezTo>
                  <a:cubicBezTo>
                    <a:pt x="108" y="0"/>
                    <a:pt x="91" y="10"/>
                    <a:pt x="83" y="27"/>
                  </a:cubicBezTo>
                  <a:cubicBezTo>
                    <a:pt x="77" y="21"/>
                    <a:pt x="68" y="17"/>
                    <a:pt x="59" y="17"/>
                  </a:cubicBezTo>
                  <a:cubicBezTo>
                    <a:pt x="40" y="17"/>
                    <a:pt x="24" y="32"/>
                    <a:pt x="24" y="51"/>
                  </a:cubicBezTo>
                  <a:cubicBezTo>
                    <a:pt x="24" y="54"/>
                    <a:pt x="24" y="57"/>
                    <a:pt x="25" y="59"/>
                  </a:cubicBezTo>
                  <a:cubicBezTo>
                    <a:pt x="9" y="66"/>
                    <a:pt x="0" y="79"/>
                    <a:pt x="0" y="95"/>
                  </a:cubicBezTo>
                  <a:cubicBezTo>
                    <a:pt x="0" y="117"/>
                    <a:pt x="18" y="134"/>
                    <a:pt x="40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54"/>
                    <a:pt x="60" y="170"/>
                    <a:pt x="80" y="170"/>
                  </a:cubicBezTo>
                  <a:cubicBezTo>
                    <a:pt x="93" y="170"/>
                    <a:pt x="105" y="162"/>
                    <a:pt x="112" y="151"/>
                  </a:cubicBezTo>
                  <a:cubicBezTo>
                    <a:pt x="117" y="155"/>
                    <a:pt x="123" y="158"/>
                    <a:pt x="129" y="158"/>
                  </a:cubicBezTo>
                  <a:cubicBezTo>
                    <a:pt x="143" y="158"/>
                    <a:pt x="154" y="147"/>
                    <a:pt x="156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82" y="134"/>
                    <a:pt x="200" y="117"/>
                    <a:pt x="200" y="95"/>
                  </a:cubicBezTo>
                  <a:cubicBezTo>
                    <a:pt x="200" y="78"/>
                    <a:pt x="190" y="64"/>
                    <a:pt x="173" y="59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21" name="Freeform 24"/>
            <p:cNvSpPr>
              <a:spLocks noEditPoints="1"/>
            </p:cNvSpPr>
            <p:nvPr/>
          </p:nvSpPr>
          <p:spPr bwMode="auto">
            <a:xfrm>
              <a:off x="3995" y="1872"/>
              <a:ext cx="134" cy="135"/>
            </a:xfrm>
            <a:custGeom>
              <a:avLst/>
              <a:gdLst>
                <a:gd name="T0" fmla="*/ 62 w 65"/>
                <a:gd name="T1" fmla="*/ 49 h 65"/>
                <a:gd name="T2" fmla="*/ 65 w 65"/>
                <a:gd name="T3" fmla="*/ 42 h 65"/>
                <a:gd name="T4" fmla="*/ 64 w 65"/>
                <a:gd name="T5" fmla="*/ 41 h 65"/>
                <a:gd name="T6" fmla="*/ 57 w 65"/>
                <a:gd name="T7" fmla="*/ 35 h 65"/>
                <a:gd name="T8" fmla="*/ 57 w 65"/>
                <a:gd name="T9" fmla="*/ 30 h 65"/>
                <a:gd name="T10" fmla="*/ 65 w 65"/>
                <a:gd name="T11" fmla="*/ 23 h 65"/>
                <a:gd name="T12" fmla="*/ 62 w 65"/>
                <a:gd name="T13" fmla="*/ 16 h 65"/>
                <a:gd name="T14" fmla="*/ 61 w 65"/>
                <a:gd name="T15" fmla="*/ 16 h 65"/>
                <a:gd name="T16" fmla="*/ 52 w 65"/>
                <a:gd name="T17" fmla="*/ 17 h 65"/>
                <a:gd name="T18" fmla="*/ 48 w 65"/>
                <a:gd name="T19" fmla="*/ 13 h 65"/>
                <a:gd name="T20" fmla="*/ 49 w 65"/>
                <a:gd name="T21" fmla="*/ 3 h 65"/>
                <a:gd name="T22" fmla="*/ 42 w 65"/>
                <a:gd name="T23" fmla="*/ 0 h 65"/>
                <a:gd name="T24" fmla="*/ 41 w 65"/>
                <a:gd name="T25" fmla="*/ 1 h 65"/>
                <a:gd name="T26" fmla="*/ 36 w 65"/>
                <a:gd name="T27" fmla="*/ 8 h 65"/>
                <a:gd name="T28" fmla="*/ 30 w 65"/>
                <a:gd name="T29" fmla="*/ 8 h 65"/>
                <a:gd name="T30" fmla="*/ 23 w 65"/>
                <a:gd name="T31" fmla="*/ 0 h 65"/>
                <a:gd name="T32" fmla="*/ 16 w 65"/>
                <a:gd name="T33" fmla="*/ 3 h 65"/>
                <a:gd name="T34" fmla="*/ 16 w 65"/>
                <a:gd name="T35" fmla="*/ 4 h 65"/>
                <a:gd name="T36" fmla="*/ 17 w 65"/>
                <a:gd name="T37" fmla="*/ 13 h 65"/>
                <a:gd name="T38" fmla="*/ 13 w 65"/>
                <a:gd name="T39" fmla="*/ 17 h 65"/>
                <a:gd name="T40" fmla="*/ 3 w 65"/>
                <a:gd name="T41" fmla="*/ 16 h 65"/>
                <a:gd name="T42" fmla="*/ 0 w 65"/>
                <a:gd name="T43" fmla="*/ 23 h 65"/>
                <a:gd name="T44" fmla="*/ 1 w 65"/>
                <a:gd name="T45" fmla="*/ 24 h 65"/>
                <a:gd name="T46" fmla="*/ 8 w 65"/>
                <a:gd name="T47" fmla="*/ 30 h 65"/>
                <a:gd name="T48" fmla="*/ 8 w 65"/>
                <a:gd name="T49" fmla="*/ 35 h 65"/>
                <a:gd name="T50" fmla="*/ 0 w 65"/>
                <a:gd name="T51" fmla="*/ 42 h 65"/>
                <a:gd name="T52" fmla="*/ 3 w 65"/>
                <a:gd name="T53" fmla="*/ 49 h 65"/>
                <a:gd name="T54" fmla="*/ 4 w 65"/>
                <a:gd name="T55" fmla="*/ 49 h 65"/>
                <a:gd name="T56" fmla="*/ 13 w 65"/>
                <a:gd name="T57" fmla="*/ 48 h 65"/>
                <a:gd name="T58" fmla="*/ 17 w 65"/>
                <a:gd name="T59" fmla="*/ 52 h 65"/>
                <a:gd name="T60" fmla="*/ 16 w 65"/>
                <a:gd name="T61" fmla="*/ 62 h 65"/>
                <a:gd name="T62" fmla="*/ 23 w 65"/>
                <a:gd name="T63" fmla="*/ 65 h 65"/>
                <a:gd name="T64" fmla="*/ 24 w 65"/>
                <a:gd name="T65" fmla="*/ 64 h 65"/>
                <a:gd name="T66" fmla="*/ 30 w 65"/>
                <a:gd name="T67" fmla="*/ 57 h 65"/>
                <a:gd name="T68" fmla="*/ 35 w 65"/>
                <a:gd name="T69" fmla="*/ 57 h 65"/>
                <a:gd name="T70" fmla="*/ 42 w 65"/>
                <a:gd name="T71" fmla="*/ 65 h 65"/>
                <a:gd name="T72" fmla="*/ 49 w 65"/>
                <a:gd name="T73" fmla="*/ 62 h 65"/>
                <a:gd name="T74" fmla="*/ 49 w 65"/>
                <a:gd name="T75" fmla="*/ 61 h 65"/>
                <a:gd name="T76" fmla="*/ 48 w 65"/>
                <a:gd name="T77" fmla="*/ 52 h 65"/>
                <a:gd name="T78" fmla="*/ 52 w 65"/>
                <a:gd name="T79" fmla="*/ 48 h 65"/>
                <a:gd name="T80" fmla="*/ 62 w 65"/>
                <a:gd name="T81" fmla="*/ 49 h 65"/>
                <a:gd name="T82" fmla="*/ 27 w 65"/>
                <a:gd name="T83" fmla="*/ 47 h 65"/>
                <a:gd name="T84" fmla="*/ 18 w 65"/>
                <a:gd name="T85" fmla="*/ 26 h 65"/>
                <a:gd name="T86" fmla="*/ 39 w 65"/>
                <a:gd name="T87" fmla="*/ 18 h 65"/>
                <a:gd name="T88" fmla="*/ 47 w 65"/>
                <a:gd name="T89" fmla="*/ 39 h 65"/>
                <a:gd name="T90" fmla="*/ 27 w 65"/>
                <a:gd name="T91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65">
                  <a:moveTo>
                    <a:pt x="62" y="49"/>
                  </a:moveTo>
                  <a:cubicBezTo>
                    <a:pt x="65" y="42"/>
                    <a:pt x="65" y="42"/>
                    <a:pt x="65" y="42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62" y="49"/>
                  </a:lnTo>
                  <a:close/>
                  <a:moveTo>
                    <a:pt x="27" y="47"/>
                  </a:moveTo>
                  <a:cubicBezTo>
                    <a:pt x="19" y="43"/>
                    <a:pt x="15" y="34"/>
                    <a:pt x="18" y="26"/>
                  </a:cubicBezTo>
                  <a:cubicBezTo>
                    <a:pt x="22" y="19"/>
                    <a:pt x="31" y="15"/>
                    <a:pt x="39" y="18"/>
                  </a:cubicBezTo>
                  <a:cubicBezTo>
                    <a:pt x="46" y="22"/>
                    <a:pt x="50" y="31"/>
                    <a:pt x="47" y="39"/>
                  </a:cubicBezTo>
                  <a:cubicBezTo>
                    <a:pt x="43" y="46"/>
                    <a:pt x="34" y="50"/>
                    <a:pt x="27" y="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22" name="Freeform 25"/>
            <p:cNvSpPr>
              <a:spLocks noEditPoints="1"/>
            </p:cNvSpPr>
            <p:nvPr/>
          </p:nvSpPr>
          <p:spPr bwMode="auto">
            <a:xfrm>
              <a:off x="3893" y="1970"/>
              <a:ext cx="137" cy="137"/>
            </a:xfrm>
            <a:custGeom>
              <a:avLst/>
              <a:gdLst>
                <a:gd name="T0" fmla="*/ 66 w 66"/>
                <a:gd name="T1" fmla="*/ 37 h 66"/>
                <a:gd name="T2" fmla="*/ 66 w 66"/>
                <a:gd name="T3" fmla="*/ 29 h 66"/>
                <a:gd name="T4" fmla="*/ 65 w 66"/>
                <a:gd name="T5" fmla="*/ 29 h 66"/>
                <a:gd name="T6" fmla="*/ 57 w 66"/>
                <a:gd name="T7" fmla="*/ 26 h 66"/>
                <a:gd name="T8" fmla="*/ 55 w 66"/>
                <a:gd name="T9" fmla="*/ 21 h 66"/>
                <a:gd name="T10" fmla="*/ 59 w 66"/>
                <a:gd name="T11" fmla="*/ 12 h 66"/>
                <a:gd name="T12" fmla="*/ 54 w 66"/>
                <a:gd name="T13" fmla="*/ 7 h 66"/>
                <a:gd name="T14" fmla="*/ 53 w 66"/>
                <a:gd name="T15" fmla="*/ 7 h 66"/>
                <a:gd name="T16" fmla="*/ 45 w 66"/>
                <a:gd name="T17" fmla="*/ 11 h 66"/>
                <a:gd name="T18" fmla="*/ 40 w 66"/>
                <a:gd name="T19" fmla="*/ 9 h 66"/>
                <a:gd name="T20" fmla="*/ 37 w 66"/>
                <a:gd name="T21" fmla="*/ 0 h 66"/>
                <a:gd name="T22" fmla="*/ 29 w 66"/>
                <a:gd name="T23" fmla="*/ 0 h 66"/>
                <a:gd name="T24" fmla="*/ 29 w 66"/>
                <a:gd name="T25" fmla="*/ 1 h 66"/>
                <a:gd name="T26" fmla="*/ 26 w 66"/>
                <a:gd name="T27" fmla="*/ 9 h 66"/>
                <a:gd name="T28" fmla="*/ 21 w 66"/>
                <a:gd name="T29" fmla="*/ 11 h 66"/>
                <a:gd name="T30" fmla="*/ 12 w 66"/>
                <a:gd name="T31" fmla="*/ 7 h 66"/>
                <a:gd name="T32" fmla="*/ 7 w 66"/>
                <a:gd name="T33" fmla="*/ 12 h 66"/>
                <a:gd name="T34" fmla="*/ 7 w 66"/>
                <a:gd name="T35" fmla="*/ 13 h 66"/>
                <a:gd name="T36" fmla="*/ 11 w 66"/>
                <a:gd name="T37" fmla="*/ 21 h 66"/>
                <a:gd name="T38" fmla="*/ 9 w 66"/>
                <a:gd name="T39" fmla="*/ 26 h 66"/>
                <a:gd name="T40" fmla="*/ 0 w 66"/>
                <a:gd name="T41" fmla="*/ 29 h 66"/>
                <a:gd name="T42" fmla="*/ 0 w 66"/>
                <a:gd name="T43" fmla="*/ 37 h 66"/>
                <a:gd name="T44" fmla="*/ 1 w 66"/>
                <a:gd name="T45" fmla="*/ 37 h 66"/>
                <a:gd name="T46" fmla="*/ 9 w 66"/>
                <a:gd name="T47" fmla="*/ 40 h 66"/>
                <a:gd name="T48" fmla="*/ 11 w 66"/>
                <a:gd name="T49" fmla="*/ 45 h 66"/>
                <a:gd name="T50" fmla="*/ 7 w 66"/>
                <a:gd name="T51" fmla="*/ 54 h 66"/>
                <a:gd name="T52" fmla="*/ 12 w 66"/>
                <a:gd name="T53" fmla="*/ 59 h 66"/>
                <a:gd name="T54" fmla="*/ 13 w 66"/>
                <a:gd name="T55" fmla="*/ 59 h 66"/>
                <a:gd name="T56" fmla="*/ 21 w 66"/>
                <a:gd name="T57" fmla="*/ 55 h 66"/>
                <a:gd name="T58" fmla="*/ 26 w 66"/>
                <a:gd name="T59" fmla="*/ 57 h 66"/>
                <a:gd name="T60" fmla="*/ 30 w 66"/>
                <a:gd name="T61" fmla="*/ 66 h 66"/>
                <a:gd name="T62" fmla="*/ 37 w 66"/>
                <a:gd name="T63" fmla="*/ 66 h 66"/>
                <a:gd name="T64" fmla="*/ 37 w 66"/>
                <a:gd name="T65" fmla="*/ 65 h 66"/>
                <a:gd name="T66" fmla="*/ 40 w 66"/>
                <a:gd name="T67" fmla="*/ 57 h 66"/>
                <a:gd name="T68" fmla="*/ 45 w 66"/>
                <a:gd name="T69" fmla="*/ 55 h 66"/>
                <a:gd name="T70" fmla="*/ 54 w 66"/>
                <a:gd name="T71" fmla="*/ 59 h 66"/>
                <a:gd name="T72" fmla="*/ 59 w 66"/>
                <a:gd name="T73" fmla="*/ 54 h 66"/>
                <a:gd name="T74" fmla="*/ 59 w 66"/>
                <a:gd name="T75" fmla="*/ 53 h 66"/>
                <a:gd name="T76" fmla="*/ 55 w 66"/>
                <a:gd name="T77" fmla="*/ 45 h 66"/>
                <a:gd name="T78" fmla="*/ 57 w 66"/>
                <a:gd name="T79" fmla="*/ 40 h 66"/>
                <a:gd name="T80" fmla="*/ 66 w 66"/>
                <a:gd name="T81" fmla="*/ 37 h 66"/>
                <a:gd name="T82" fmla="*/ 33 w 66"/>
                <a:gd name="T83" fmla="*/ 49 h 66"/>
                <a:gd name="T84" fmla="*/ 18 w 66"/>
                <a:gd name="T85" fmla="*/ 33 h 66"/>
                <a:gd name="T86" fmla="*/ 33 w 66"/>
                <a:gd name="T87" fmla="*/ 18 h 66"/>
                <a:gd name="T88" fmla="*/ 49 w 66"/>
                <a:gd name="T89" fmla="*/ 33 h 66"/>
                <a:gd name="T90" fmla="*/ 33 w 66"/>
                <a:gd name="T91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66">
                  <a:moveTo>
                    <a:pt x="66" y="37"/>
                  </a:move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7" y="40"/>
                    <a:pt x="57" y="40"/>
                    <a:pt x="57" y="40"/>
                  </a:cubicBezTo>
                  <a:lnTo>
                    <a:pt x="66" y="37"/>
                  </a:lnTo>
                  <a:close/>
                  <a:moveTo>
                    <a:pt x="33" y="49"/>
                  </a:moveTo>
                  <a:cubicBezTo>
                    <a:pt x="25" y="49"/>
                    <a:pt x="18" y="42"/>
                    <a:pt x="18" y="33"/>
                  </a:cubicBezTo>
                  <a:cubicBezTo>
                    <a:pt x="18" y="25"/>
                    <a:pt x="25" y="18"/>
                    <a:pt x="33" y="18"/>
                  </a:cubicBezTo>
                  <a:cubicBezTo>
                    <a:pt x="42" y="18"/>
                    <a:pt x="49" y="25"/>
                    <a:pt x="49" y="33"/>
                  </a:cubicBezTo>
                  <a:cubicBezTo>
                    <a:pt x="49" y="42"/>
                    <a:pt x="42" y="49"/>
                    <a:pt x="33" y="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73">
                <a:defRPr/>
              </a:pPr>
              <a:endParaRPr lang="en-US" sz="1700">
                <a:solidFill>
                  <a:srgbClr val="353535"/>
                </a:solidFill>
                <a:latin typeface="Segoe UI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24335" y="4674943"/>
            <a:ext cx="1074767" cy="477812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Gateway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86241" y="3340218"/>
            <a:ext cx="1074767" cy="877095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Azure Service Bus relay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86241" y="2116063"/>
            <a:ext cx="1074767" cy="877095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40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GatewayCloud</a:t>
            </a: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 Service</a:t>
            </a:r>
          </a:p>
        </p:txBody>
      </p:sp>
      <p:grpSp>
        <p:nvGrpSpPr>
          <p:cNvPr id="34" name="Group 30"/>
          <p:cNvGrpSpPr>
            <a:grpSpLocks noChangeAspect="1"/>
          </p:cNvGrpSpPr>
          <p:nvPr/>
        </p:nvGrpSpPr>
        <p:grpSpPr bwMode="auto">
          <a:xfrm>
            <a:off x="4936007" y="5705624"/>
            <a:ext cx="314340" cy="413342"/>
            <a:chOff x="2455" y="3797"/>
            <a:chExt cx="308" cy="405"/>
          </a:xfrm>
        </p:grpSpPr>
        <p:sp>
          <p:nvSpPr>
            <p:cNvPr id="35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457" y="3797"/>
              <a:ext cx="306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2455" y="3852"/>
              <a:ext cx="153" cy="350"/>
            </a:xfrm>
            <a:custGeom>
              <a:avLst/>
              <a:gdLst>
                <a:gd name="T0" fmla="*/ 0 w 75"/>
                <a:gd name="T1" fmla="*/ 0 h 172"/>
                <a:gd name="T2" fmla="*/ 0 w 75"/>
                <a:gd name="T3" fmla="*/ 145 h 172"/>
                <a:gd name="T4" fmla="*/ 75 w 75"/>
                <a:gd name="T5" fmla="*/ 172 h 172"/>
                <a:gd name="T6" fmla="*/ 75 w 75"/>
                <a:gd name="T7" fmla="*/ 0 h 172"/>
                <a:gd name="T8" fmla="*/ 0 w 75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72">
                  <a:moveTo>
                    <a:pt x="0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60"/>
                    <a:pt x="34" y="172"/>
                    <a:pt x="75" y="17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2606" y="3852"/>
              <a:ext cx="155" cy="350"/>
            </a:xfrm>
            <a:custGeom>
              <a:avLst/>
              <a:gdLst>
                <a:gd name="T0" fmla="*/ 0 w 76"/>
                <a:gd name="T1" fmla="*/ 172 h 172"/>
                <a:gd name="T2" fmla="*/ 1 w 76"/>
                <a:gd name="T3" fmla="*/ 172 h 172"/>
                <a:gd name="T4" fmla="*/ 76 w 76"/>
                <a:gd name="T5" fmla="*/ 145 h 172"/>
                <a:gd name="T6" fmla="*/ 76 w 76"/>
                <a:gd name="T7" fmla="*/ 0 h 172"/>
                <a:gd name="T8" fmla="*/ 0 w 76"/>
                <a:gd name="T9" fmla="*/ 0 h 172"/>
                <a:gd name="T10" fmla="*/ 0 w 76"/>
                <a:gd name="T1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72">
                  <a:moveTo>
                    <a:pt x="0" y="172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42" y="172"/>
                    <a:pt x="76" y="160"/>
                    <a:pt x="76" y="14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2606" y="3852"/>
              <a:ext cx="155" cy="350"/>
            </a:xfrm>
            <a:custGeom>
              <a:avLst/>
              <a:gdLst>
                <a:gd name="T0" fmla="*/ 76 w 76"/>
                <a:gd name="T1" fmla="*/ 0 h 172"/>
                <a:gd name="T2" fmla="*/ 0 w 76"/>
                <a:gd name="T3" fmla="*/ 0 h 172"/>
                <a:gd name="T4" fmla="*/ 0 w 76"/>
                <a:gd name="T5" fmla="*/ 172 h 172"/>
                <a:gd name="T6" fmla="*/ 1 w 76"/>
                <a:gd name="T7" fmla="*/ 172 h 172"/>
                <a:gd name="T8" fmla="*/ 76 w 76"/>
                <a:gd name="T9" fmla="*/ 145 h 172"/>
                <a:gd name="T10" fmla="*/ 76 w 76"/>
                <a:gd name="T1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72">
                  <a:moveTo>
                    <a:pt x="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" y="172"/>
                    <a:pt x="1" y="172"/>
                    <a:pt x="1" y="172"/>
                  </a:cubicBezTo>
                  <a:cubicBezTo>
                    <a:pt x="42" y="172"/>
                    <a:pt x="76" y="160"/>
                    <a:pt x="76" y="145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39" name="Oval 34"/>
            <p:cNvSpPr>
              <a:spLocks noChangeArrowheads="1"/>
            </p:cNvSpPr>
            <p:nvPr/>
          </p:nvSpPr>
          <p:spPr bwMode="auto">
            <a:xfrm>
              <a:off x="2455" y="3797"/>
              <a:ext cx="306" cy="110"/>
            </a:xfrm>
            <a:prstGeom prst="ellipse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auto">
            <a:xfrm>
              <a:off x="2486" y="3813"/>
              <a:ext cx="244" cy="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00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2486" y="3813"/>
              <a:ext cx="244" cy="59"/>
            </a:xfrm>
            <a:custGeom>
              <a:avLst/>
              <a:gdLst>
                <a:gd name="T0" fmla="*/ 107 w 120"/>
                <a:gd name="T1" fmla="*/ 29 h 29"/>
                <a:gd name="T2" fmla="*/ 120 w 120"/>
                <a:gd name="T3" fmla="*/ 18 h 29"/>
                <a:gd name="T4" fmla="*/ 60 w 120"/>
                <a:gd name="T5" fmla="*/ 0 h 29"/>
                <a:gd name="T6" fmla="*/ 0 w 120"/>
                <a:gd name="T7" fmla="*/ 18 h 29"/>
                <a:gd name="T8" fmla="*/ 13 w 120"/>
                <a:gd name="T9" fmla="*/ 29 h 29"/>
                <a:gd name="T10" fmla="*/ 60 w 120"/>
                <a:gd name="T11" fmla="*/ 22 h 29"/>
                <a:gd name="T12" fmla="*/ 107 w 120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29">
                  <a:moveTo>
                    <a:pt x="107" y="29"/>
                  </a:moveTo>
                  <a:cubicBezTo>
                    <a:pt x="115" y="26"/>
                    <a:pt x="120" y="22"/>
                    <a:pt x="120" y="18"/>
                  </a:cubicBezTo>
                  <a:cubicBezTo>
                    <a:pt x="120" y="8"/>
                    <a:pt x="93" y="0"/>
                    <a:pt x="60" y="0"/>
                  </a:cubicBezTo>
                  <a:cubicBezTo>
                    <a:pt x="27" y="0"/>
                    <a:pt x="0" y="8"/>
                    <a:pt x="0" y="18"/>
                  </a:cubicBezTo>
                  <a:cubicBezTo>
                    <a:pt x="0" y="22"/>
                    <a:pt x="5" y="26"/>
                    <a:pt x="13" y="29"/>
                  </a:cubicBezTo>
                  <a:cubicBezTo>
                    <a:pt x="24" y="24"/>
                    <a:pt x="41" y="22"/>
                    <a:pt x="60" y="22"/>
                  </a:cubicBezTo>
                  <a:cubicBezTo>
                    <a:pt x="79" y="22"/>
                    <a:pt x="96" y="24"/>
                    <a:pt x="107" y="2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00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548730" y="6012603"/>
            <a:ext cx="1074767" cy="622959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Data Sources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86241" y="1277921"/>
            <a:ext cx="1074767" cy="679377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Logic Apps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98878" y="6003014"/>
            <a:ext cx="1074767" cy="622959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LOB Systems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83022" y="1254428"/>
            <a:ext cx="1074767" cy="735922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Logic Apps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460254" y="2038181"/>
            <a:ext cx="0" cy="799161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216080" y="2964601"/>
            <a:ext cx="1074767" cy="509932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APIM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8460254" y="3505666"/>
            <a:ext cx="0" cy="799161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404435" y="3393016"/>
            <a:ext cx="1074767" cy="877095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Virtual network or public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913" y="3657968"/>
            <a:ext cx="445579" cy="44558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10329" y="4443237"/>
            <a:ext cx="446457" cy="44646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126011" y="5812697"/>
            <a:ext cx="999875" cy="792468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2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SOAP web services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10329" y="4913782"/>
            <a:ext cx="446457" cy="44646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10329" y="5366111"/>
            <a:ext cx="446457" cy="44646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71" y="4726047"/>
            <a:ext cx="580512" cy="12061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07938" y="4492465"/>
            <a:ext cx="431899" cy="17568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323950" y="5870022"/>
            <a:ext cx="999875" cy="622959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20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BackendAPIs</a:t>
            </a:r>
            <a:endParaRPr lang="en-US" sz="120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17778" y="1233749"/>
            <a:ext cx="1074767" cy="735922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Logic Apps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0649456" y="2093715"/>
            <a:ext cx="0" cy="799161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411" y="3043345"/>
            <a:ext cx="749903" cy="74991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187" y="3053465"/>
            <a:ext cx="749903" cy="74991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9559049" y="3705752"/>
            <a:ext cx="1074767" cy="477812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Queues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679417" y="3705752"/>
            <a:ext cx="1074767" cy="477812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Topics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0661538" y="4103554"/>
            <a:ext cx="0" cy="799161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0779" y="4838224"/>
            <a:ext cx="749903" cy="7499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39968" y="5330667"/>
            <a:ext cx="749903" cy="74991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52690" y="4951490"/>
            <a:ext cx="749903" cy="74991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812986" y="6029605"/>
            <a:ext cx="1697106" cy="528361"/>
          </a:xfrm>
          <a:prstGeom prst="rect">
            <a:avLst/>
          </a:prstGeom>
          <a:noFill/>
        </p:spPr>
        <p:txBody>
          <a:bodyPr wrap="square" lIns="175746" tIns="140597" rIns="175746" bIns="140597" rtlCol="0">
            <a:spAutoFit/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765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API-based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5826083" y="4264179"/>
            <a:ext cx="4262" cy="263640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28212" y="3048570"/>
            <a:ext cx="0" cy="263640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828212" y="1965378"/>
            <a:ext cx="0" cy="263640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826083" y="5338473"/>
            <a:ext cx="4262" cy="263640"/>
          </a:xfrm>
          <a:prstGeom prst="straightConnector1">
            <a:avLst/>
          </a:prstGeom>
          <a:ln w="12700">
            <a:solidFill>
              <a:srgbClr val="0078D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 bwMode="auto">
          <a:xfrm rot="10800000" flipV="1">
            <a:off x="7060275" y="339738"/>
            <a:ext cx="2319447" cy="68032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 w="571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896273">
              <a:lnSpc>
                <a:spcPct val="90000"/>
              </a:lnSpc>
              <a:defRPr/>
            </a:pPr>
            <a:r>
              <a:rPr lang="en-US" sz="1765">
                <a:solidFill>
                  <a:srgbClr val="FFFFFF"/>
                </a:solidFill>
                <a:latin typeface="Segoe UI"/>
              </a:rPr>
              <a:t>Azure API</a:t>
            </a:r>
          </a:p>
          <a:p>
            <a:pPr algn="ctr" defTabSz="896273">
              <a:lnSpc>
                <a:spcPct val="90000"/>
              </a:lnSpc>
              <a:defRPr/>
            </a:pPr>
            <a:r>
              <a:rPr lang="en-US" sz="1765">
                <a:solidFill>
                  <a:srgbClr val="FFFFFF"/>
                </a:solidFill>
                <a:latin typeface="Segoe UI"/>
              </a:rPr>
              <a:t>Management</a:t>
            </a:r>
          </a:p>
        </p:txBody>
      </p:sp>
      <p:sp>
        <p:nvSpPr>
          <p:cNvPr id="85" name="Rectangle 84"/>
          <p:cNvSpPr/>
          <p:nvPr/>
        </p:nvSpPr>
        <p:spPr bwMode="auto">
          <a:xfrm rot="10800000" flipV="1">
            <a:off x="9489734" y="339736"/>
            <a:ext cx="2319447" cy="68032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 w="571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4817" rIns="0" bIns="44817" numCol="1" rtlCol="0" anchor="ctr" anchorCtr="0" compatLnSpc="1">
            <a:prstTxWarp prst="textNoShape">
              <a:avLst/>
            </a:prstTxWarp>
          </a:bodyPr>
          <a:lstStyle/>
          <a:p>
            <a:pPr algn="ctr" defTabSz="896273">
              <a:lnSpc>
                <a:spcPct val="90000"/>
              </a:lnSpc>
              <a:spcAft>
                <a:spcPts val="575"/>
              </a:spcAft>
              <a:defRPr/>
            </a:pPr>
            <a:r>
              <a:rPr lang="en-US" sz="1765">
                <a:solidFill>
                  <a:srgbClr val="FFFFFF"/>
                </a:solidFill>
                <a:latin typeface="Segoe UI"/>
              </a:rPr>
              <a:t>Azure Service Bus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D9FA6839-AE63-4362-BF2F-60DF7C6821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93104" y="1310044"/>
            <a:ext cx="693102" cy="53785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3E785E75-F080-400F-83A3-64150AFFE98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63702" y="1366863"/>
            <a:ext cx="693102" cy="53785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0F2B2F94-C08D-4DDD-A20F-EEDF363D39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1915" y="1391759"/>
            <a:ext cx="693102" cy="537855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C5E3B170-094B-428C-AE5E-5A471E36B7E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82695" y="2914650"/>
            <a:ext cx="620241" cy="537855"/>
          </a:xfrm>
          <a:prstGeom prst="rect">
            <a:avLst/>
          </a:prstGeom>
        </p:spPr>
      </p:pic>
      <p:sp>
        <p:nvSpPr>
          <p:cNvPr id="90" name="Browser" title="Icon of a browser window">
            <a:extLst>
              <a:ext uri="{FF2B5EF4-FFF2-40B4-BE49-F238E27FC236}">
                <a16:creationId xmlns:a16="http://schemas.microsoft.com/office/drawing/2014/main" id="{88D48366-53F6-4454-9E5F-047688AA82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21911" y="5730620"/>
            <a:ext cx="456955" cy="365708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15875" cap="sq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86958F6-F4D5-BD48-A402-06D9CECFAB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53822" y="3459881"/>
            <a:ext cx="544520" cy="544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04632" y="339736"/>
            <a:ext cx="0" cy="621411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9431502" y="332262"/>
            <a:ext cx="0" cy="621411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49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27D6-70E0-47D7-948C-5711DB4B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76" y="2509896"/>
            <a:ext cx="10515600" cy="553998"/>
          </a:xfrm>
        </p:spPr>
        <p:txBody>
          <a:bodyPr/>
          <a:lstStyle/>
          <a:p>
            <a:r>
              <a:rPr lang="en-US" dirty="0"/>
              <a:t>Demo: Order Processing</a:t>
            </a:r>
          </a:p>
        </p:txBody>
      </p:sp>
    </p:spTree>
    <p:extLst>
      <p:ext uri="{BB962C8B-B14F-4D97-AF65-F5344CB8AC3E}">
        <p14:creationId xmlns:p14="http://schemas.microsoft.com/office/powerpoint/2010/main" val="227758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07F1BF-70A0-465E-ADF9-A7562429594F}"/>
              </a:ext>
            </a:extLst>
          </p:cNvPr>
          <p:cNvSpPr/>
          <p:nvPr/>
        </p:nvSpPr>
        <p:spPr>
          <a:xfrm>
            <a:off x="0" y="1"/>
            <a:ext cx="12192000" cy="13612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9022434" y="1433986"/>
            <a:ext cx="3105956" cy="54240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382847" y="199844"/>
            <a:ext cx="7378509" cy="941887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70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AC445-FA86-4A1F-91BF-8DC69B4B449F}"/>
              </a:ext>
            </a:extLst>
          </p:cNvPr>
          <p:cNvSpPr txBox="1"/>
          <p:nvPr/>
        </p:nvSpPr>
        <p:spPr>
          <a:xfrm>
            <a:off x="382846" y="1864139"/>
            <a:ext cx="8125049" cy="43119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 Management: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https://aka.ms/azureapim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 Bus: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https://aka.ms/servicebus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Grid: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https://aka.ms/azureeventgrid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Logic Apps: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https://aka.ms/logicapps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Whitepaper: </a:t>
            </a:r>
            <a:r>
              <a:rPr lang="en-US" sz="2400" u="sng" dirty="0">
                <a:hlinkClick r:id="rId7"/>
              </a:rPr>
              <a:t>https://aka.ms/integrationpaper</a:t>
            </a:r>
            <a:endParaRPr lang="en-US" sz="2400" u="sng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u="sng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u="sng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u="sng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8"/>
              </a:rPr>
              <a:t>https://aka.ms/socalazure-integration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3140081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7978803" y="0"/>
            <a:ext cx="4213197" cy="68171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2371589" y="2920923"/>
            <a:ext cx="3683216" cy="941887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70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31541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4E7243-39ED-40DF-8DF2-4A01A5126B73}"/>
              </a:ext>
            </a:extLst>
          </p:cNvPr>
          <p:cNvSpPr/>
          <p:nvPr/>
        </p:nvSpPr>
        <p:spPr>
          <a:xfrm>
            <a:off x="0" y="1"/>
            <a:ext cx="12192000" cy="10653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7970502" y="1065312"/>
            <a:ext cx="4213197" cy="57877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382847" y="68833"/>
            <a:ext cx="7378509" cy="941887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4709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24CAF-E0F4-4B41-83F2-53A0D5D243E9}"/>
              </a:ext>
            </a:extLst>
          </p:cNvPr>
          <p:cNvSpPr txBox="1"/>
          <p:nvPr/>
        </p:nvSpPr>
        <p:spPr>
          <a:xfrm>
            <a:off x="1000030" y="1578917"/>
            <a:ext cx="5203687" cy="349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Integration in Azure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value of APIs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Messaging and Events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Orchestration and Workflows	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FAB07F-71FA-40EB-A3E5-2B2746AE8B2F}"/>
              </a:ext>
            </a:extLst>
          </p:cNvPr>
          <p:cNvSpPr/>
          <p:nvPr/>
        </p:nvSpPr>
        <p:spPr>
          <a:xfrm>
            <a:off x="559268" y="5696679"/>
            <a:ext cx="73785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https://aka.ms/socalazure-integration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b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sz="2400" dirty="0"/>
          </a:p>
        </p:txBody>
      </p:sp>
      <p:sp>
        <p:nvSpPr>
          <p:cNvPr id="10" name="arrow_15">
            <a:extLst>
              <a:ext uri="{FF2B5EF4-FFF2-40B4-BE49-F238E27FC236}">
                <a16:creationId xmlns:a16="http://schemas.microsoft.com/office/drawing/2014/main" id="{FE8CA47A-821D-4EEB-9DD1-3405821030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9268" y="1700686"/>
            <a:ext cx="403965" cy="40213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" name="arrow_15">
            <a:extLst>
              <a:ext uri="{FF2B5EF4-FFF2-40B4-BE49-F238E27FC236}">
                <a16:creationId xmlns:a16="http://schemas.microsoft.com/office/drawing/2014/main" id="{0D65FF50-B82E-4ED1-AA11-9AF92E18D61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9316" y="2492181"/>
            <a:ext cx="403965" cy="40213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" name="arrow_15">
            <a:extLst>
              <a:ext uri="{FF2B5EF4-FFF2-40B4-BE49-F238E27FC236}">
                <a16:creationId xmlns:a16="http://schemas.microsoft.com/office/drawing/2014/main" id="{1A96F8FE-338D-4CD5-8BBD-333AC44E4B0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5969" y="3302802"/>
            <a:ext cx="403965" cy="40213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" name="arrow_15">
            <a:extLst>
              <a:ext uri="{FF2B5EF4-FFF2-40B4-BE49-F238E27FC236}">
                <a16:creationId xmlns:a16="http://schemas.microsoft.com/office/drawing/2014/main" id="{01C7C9E1-C59C-4CA1-9E92-98F90B077F4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6065" y="4108144"/>
            <a:ext cx="403965" cy="402130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1071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5985A2-194B-4480-A818-D648376A2599}"/>
              </a:ext>
            </a:extLst>
          </p:cNvPr>
          <p:cNvGrpSpPr/>
          <p:nvPr/>
        </p:nvGrpSpPr>
        <p:grpSpPr>
          <a:xfrm>
            <a:off x="1882788" y="4160897"/>
            <a:ext cx="8052805" cy="657265"/>
            <a:chOff x="1882190" y="4160999"/>
            <a:chExt cx="8053948" cy="657359"/>
          </a:xfrm>
        </p:grpSpPr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6F8FB053-736E-43ED-A1F4-C55737F82CF2}"/>
                </a:ext>
              </a:extLst>
            </p:cNvPr>
            <p:cNvSpPr txBox="1"/>
            <p:nvPr/>
          </p:nvSpPr>
          <p:spPr>
            <a:xfrm>
              <a:off x="8130919" y="4302256"/>
              <a:ext cx="1805219" cy="374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7EAA099-CE3C-42FB-827F-37C57AEEBC36}"/>
                </a:ext>
              </a:extLst>
            </p:cNvPr>
            <p:cNvSpPr txBox="1"/>
            <p:nvPr/>
          </p:nvSpPr>
          <p:spPr>
            <a:xfrm>
              <a:off x="1882190" y="4160999"/>
              <a:ext cx="2152038" cy="657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Application to Application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89930-A5B3-404B-9E30-2BFEF7AC36E7}"/>
                </a:ext>
              </a:extLst>
            </p:cNvPr>
            <p:cNvSpPr txBox="1"/>
            <p:nvPr/>
          </p:nvSpPr>
          <p:spPr>
            <a:xfrm>
              <a:off x="5956149" y="4302256"/>
              <a:ext cx="2152038" cy="374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SaaS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D10E637A-BAA4-4D2B-B179-EAA3639A5861}"/>
                </a:ext>
              </a:extLst>
            </p:cNvPr>
            <p:cNvSpPr txBox="1"/>
            <p:nvPr/>
          </p:nvSpPr>
          <p:spPr>
            <a:xfrm>
              <a:off x="4019132" y="4189276"/>
              <a:ext cx="1850298" cy="600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Business to Business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1AC781-FA55-416F-8185-151A9F3A7FDD}"/>
              </a:ext>
            </a:extLst>
          </p:cNvPr>
          <p:cNvGrpSpPr/>
          <p:nvPr/>
        </p:nvGrpSpPr>
        <p:grpSpPr>
          <a:xfrm>
            <a:off x="2831902" y="4011259"/>
            <a:ext cx="6264588" cy="126755"/>
            <a:chOff x="2831438" y="4011341"/>
            <a:chExt cx="6265477" cy="126773"/>
          </a:xfrm>
          <a:solidFill>
            <a:schemeClr val="tx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BAF4FF-99D5-4433-B129-92B257B2CABA}"/>
                </a:ext>
              </a:extLst>
            </p:cNvPr>
            <p:cNvSpPr/>
            <p:nvPr/>
          </p:nvSpPr>
          <p:spPr bwMode="auto">
            <a:xfrm rot="16200000">
              <a:off x="2831438" y="4011341"/>
              <a:ext cx="126771" cy="126772"/>
            </a:xfrm>
            <a:prstGeom prst="ellipse">
              <a:avLst/>
            </a:prstGeom>
            <a:grpFill/>
            <a:ln w="10795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8A1D24-20BB-4F5F-8691-39EF4EABAAA2}"/>
                </a:ext>
              </a:extLst>
            </p:cNvPr>
            <p:cNvSpPr/>
            <p:nvPr/>
          </p:nvSpPr>
          <p:spPr bwMode="auto">
            <a:xfrm rot="16200000">
              <a:off x="4877672" y="4011342"/>
              <a:ext cx="126771" cy="126772"/>
            </a:xfrm>
            <a:prstGeom prst="ellipse">
              <a:avLst/>
            </a:prstGeom>
            <a:grpFill/>
            <a:ln w="10795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91416B-4546-457D-AC4E-432C7D3104AE}"/>
                </a:ext>
              </a:extLst>
            </p:cNvPr>
            <p:cNvSpPr/>
            <p:nvPr/>
          </p:nvSpPr>
          <p:spPr bwMode="auto">
            <a:xfrm rot="16200000">
              <a:off x="6923908" y="4011342"/>
              <a:ext cx="126771" cy="126772"/>
            </a:xfrm>
            <a:prstGeom prst="ellipse">
              <a:avLst/>
            </a:prstGeom>
            <a:grpFill/>
            <a:ln w="10795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AFC0157-E33A-4BDC-87DE-0959361A17C6}"/>
                </a:ext>
              </a:extLst>
            </p:cNvPr>
            <p:cNvSpPr/>
            <p:nvPr/>
          </p:nvSpPr>
          <p:spPr bwMode="auto">
            <a:xfrm rot="16200000">
              <a:off x="8970143" y="4011343"/>
              <a:ext cx="126771" cy="126772"/>
            </a:xfrm>
            <a:prstGeom prst="ellipse">
              <a:avLst/>
            </a:prstGeom>
            <a:grpFill/>
            <a:ln w="10795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DC68DF-6D51-490B-9505-A2FC7F078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39689" y="4077231"/>
              <a:ext cx="1755449" cy="0"/>
            </a:xfrm>
            <a:prstGeom prst="line">
              <a:avLst/>
            </a:prstGeom>
            <a:grpFill/>
            <a:ln w="19050" cap="flat" cmpd="sng" algn="ctr">
              <a:solidFill>
                <a:schemeClr val="tx2"/>
              </a:solidFill>
              <a:prstDash val="dash"/>
              <a:miter lim="800000"/>
              <a:headEnd type="none"/>
              <a:tailEnd type="none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E23BEE-622B-46F8-8456-0E62F3937928}"/>
                </a:ext>
              </a:extLst>
            </p:cNvPr>
            <p:cNvCxnSpPr>
              <a:cxnSpLocks/>
            </p:cNvCxnSpPr>
            <p:nvPr/>
          </p:nvCxnSpPr>
          <p:spPr>
            <a:xfrm>
              <a:off x="5086451" y="4077231"/>
              <a:ext cx="1755449" cy="0"/>
            </a:xfrm>
            <a:prstGeom prst="line">
              <a:avLst/>
            </a:prstGeom>
            <a:grpFill/>
            <a:ln w="19050" cap="flat" cmpd="sng" algn="ctr">
              <a:solidFill>
                <a:schemeClr val="tx2"/>
              </a:solidFill>
              <a:prstDash val="dash"/>
              <a:miter lim="800000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6E45AB-1890-4581-A1BB-19077A0BF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15" y="4077231"/>
              <a:ext cx="1755449" cy="0"/>
            </a:xfrm>
            <a:prstGeom prst="line">
              <a:avLst/>
            </a:prstGeom>
            <a:grpFill/>
            <a:ln w="19050" cap="flat" cmpd="sng" algn="ctr">
              <a:solidFill>
                <a:schemeClr val="tx2"/>
              </a:solidFill>
              <a:prstDash val="dash"/>
              <a:miter lim="800000"/>
              <a:headEnd type="none"/>
              <a:tailEnd type="none"/>
            </a:ln>
            <a:effectLst/>
          </p:spPr>
        </p:cxnSp>
      </p:grpSp>
      <p:sp>
        <p:nvSpPr>
          <p:cNvPr id="21" name="MS cloud text">
            <a:extLst>
              <a:ext uri="{FF2B5EF4-FFF2-40B4-BE49-F238E27FC236}">
                <a16:creationId xmlns:a16="http://schemas.microsoft.com/office/drawing/2014/main" id="{84A73C04-DECB-47A2-910C-15FA1A153786}"/>
              </a:ext>
            </a:extLst>
          </p:cNvPr>
          <p:cNvSpPr txBox="1">
            <a:spLocks/>
          </p:cNvSpPr>
          <p:nvPr/>
        </p:nvSpPr>
        <p:spPr>
          <a:xfrm>
            <a:off x="866" y="1108541"/>
            <a:ext cx="12188542" cy="84990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8960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4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Integration scenarios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BECDCF-25D8-451D-A305-D4C446357A9B}"/>
              </a:ext>
            </a:extLst>
          </p:cNvPr>
          <p:cNvGrpSpPr/>
          <p:nvPr/>
        </p:nvGrpSpPr>
        <p:grpSpPr>
          <a:xfrm>
            <a:off x="2443238" y="3149124"/>
            <a:ext cx="7353900" cy="670539"/>
            <a:chOff x="2442719" y="3149084"/>
            <a:chExt cx="7354943" cy="670634"/>
          </a:xfrm>
        </p:grpSpPr>
        <p:sp>
          <p:nvSpPr>
            <p:cNvPr id="28" name="car_3" title="Icon of a car with signal lines on top">
              <a:extLst>
                <a:ext uri="{FF2B5EF4-FFF2-40B4-BE49-F238E27FC236}">
                  <a16:creationId xmlns:a16="http://schemas.microsoft.com/office/drawing/2014/main" id="{8E989B97-993B-4BE1-A4A8-D61430E761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4634" y="3323004"/>
              <a:ext cx="556461" cy="417942"/>
            </a:xfrm>
            <a:custGeom>
              <a:avLst/>
              <a:gdLst>
                <a:gd name="T0" fmla="*/ 27 w 339"/>
                <a:gd name="T1" fmla="*/ 121 h 255"/>
                <a:gd name="T2" fmla="*/ 287 w 339"/>
                <a:gd name="T3" fmla="*/ 121 h 255"/>
                <a:gd name="T4" fmla="*/ 339 w 339"/>
                <a:gd name="T5" fmla="*/ 173 h 255"/>
                <a:gd name="T6" fmla="*/ 339 w 339"/>
                <a:gd name="T7" fmla="*/ 211 h 255"/>
                <a:gd name="T8" fmla="*/ 318 w 339"/>
                <a:gd name="T9" fmla="*/ 233 h 255"/>
                <a:gd name="T10" fmla="*/ 294 w 339"/>
                <a:gd name="T11" fmla="*/ 233 h 255"/>
                <a:gd name="T12" fmla="*/ 297 w 339"/>
                <a:gd name="T13" fmla="*/ 219 h 255"/>
                <a:gd name="T14" fmla="*/ 261 w 339"/>
                <a:gd name="T15" fmla="*/ 182 h 255"/>
                <a:gd name="T16" fmla="*/ 224 w 339"/>
                <a:gd name="T17" fmla="*/ 219 h 255"/>
                <a:gd name="T18" fmla="*/ 261 w 339"/>
                <a:gd name="T19" fmla="*/ 255 h 255"/>
                <a:gd name="T20" fmla="*/ 297 w 339"/>
                <a:gd name="T21" fmla="*/ 219 h 255"/>
                <a:gd name="T22" fmla="*/ 95 w 339"/>
                <a:gd name="T23" fmla="*/ 219 h 255"/>
                <a:gd name="T24" fmla="*/ 59 w 339"/>
                <a:gd name="T25" fmla="*/ 182 h 255"/>
                <a:gd name="T26" fmla="*/ 22 w 339"/>
                <a:gd name="T27" fmla="*/ 219 h 255"/>
                <a:gd name="T28" fmla="*/ 59 w 339"/>
                <a:gd name="T29" fmla="*/ 255 h 255"/>
                <a:gd name="T30" fmla="*/ 95 w 339"/>
                <a:gd name="T31" fmla="*/ 219 h 255"/>
                <a:gd name="T32" fmla="*/ 63 w 339"/>
                <a:gd name="T33" fmla="*/ 51 h 255"/>
                <a:gd name="T34" fmla="*/ 10 w 339"/>
                <a:gd name="T35" fmla="*/ 156 h 255"/>
                <a:gd name="T36" fmla="*/ 0 w 339"/>
                <a:gd name="T37" fmla="*/ 190 h 255"/>
                <a:gd name="T38" fmla="*/ 24 w 339"/>
                <a:gd name="T39" fmla="*/ 229 h 255"/>
                <a:gd name="T40" fmla="*/ 271 w 339"/>
                <a:gd name="T41" fmla="*/ 121 h 255"/>
                <a:gd name="T42" fmla="*/ 222 w 339"/>
                <a:gd name="T43" fmla="*/ 66 h 255"/>
                <a:gd name="T44" fmla="*/ 194 w 339"/>
                <a:gd name="T45" fmla="*/ 51 h 255"/>
                <a:gd name="T46" fmla="*/ 37 w 339"/>
                <a:gd name="T47" fmla="*/ 51 h 255"/>
                <a:gd name="T48" fmla="*/ 227 w 339"/>
                <a:gd name="T49" fmla="*/ 233 h 255"/>
                <a:gd name="T50" fmla="*/ 92 w 339"/>
                <a:gd name="T51" fmla="*/ 233 h 255"/>
                <a:gd name="T52" fmla="*/ 134 w 339"/>
                <a:gd name="T53" fmla="*/ 233 h 255"/>
                <a:gd name="T54" fmla="*/ 134 w 339"/>
                <a:gd name="T55" fmla="*/ 51 h 255"/>
                <a:gd name="T56" fmla="*/ 258 w 339"/>
                <a:gd name="T57" fmla="*/ 66 h 255"/>
                <a:gd name="T58" fmla="*/ 269 w 339"/>
                <a:gd name="T59" fmla="*/ 70 h 255"/>
                <a:gd name="T60" fmla="*/ 273 w 339"/>
                <a:gd name="T61" fmla="*/ 79 h 255"/>
                <a:gd name="T62" fmla="*/ 305 w 339"/>
                <a:gd name="T63" fmla="*/ 79 h 255"/>
                <a:gd name="T64" fmla="*/ 292 w 339"/>
                <a:gd name="T65" fmla="*/ 47 h 255"/>
                <a:gd name="T66" fmla="*/ 258 w 339"/>
                <a:gd name="T67" fmla="*/ 33 h 255"/>
                <a:gd name="T68" fmla="*/ 339 w 339"/>
                <a:gd name="T69" fmla="*/ 79 h 255"/>
                <a:gd name="T70" fmla="*/ 316 w 339"/>
                <a:gd name="T71" fmla="*/ 23 h 255"/>
                <a:gd name="T72" fmla="*/ 258 w 339"/>
                <a:gd name="T7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9" h="255">
                  <a:moveTo>
                    <a:pt x="27" y="121"/>
                  </a:moveTo>
                  <a:cubicBezTo>
                    <a:pt x="287" y="121"/>
                    <a:pt x="287" y="121"/>
                    <a:pt x="287" y="121"/>
                  </a:cubicBezTo>
                  <a:cubicBezTo>
                    <a:pt x="316" y="121"/>
                    <a:pt x="339" y="145"/>
                    <a:pt x="339" y="173"/>
                  </a:cubicBezTo>
                  <a:cubicBezTo>
                    <a:pt x="339" y="211"/>
                    <a:pt x="339" y="211"/>
                    <a:pt x="339" y="211"/>
                  </a:cubicBezTo>
                  <a:cubicBezTo>
                    <a:pt x="339" y="223"/>
                    <a:pt x="330" y="233"/>
                    <a:pt x="318" y="233"/>
                  </a:cubicBezTo>
                  <a:cubicBezTo>
                    <a:pt x="294" y="233"/>
                    <a:pt x="294" y="233"/>
                    <a:pt x="294" y="233"/>
                  </a:cubicBezTo>
                  <a:moveTo>
                    <a:pt x="297" y="219"/>
                  </a:moveTo>
                  <a:cubicBezTo>
                    <a:pt x="297" y="199"/>
                    <a:pt x="281" y="182"/>
                    <a:pt x="261" y="182"/>
                  </a:cubicBezTo>
                  <a:cubicBezTo>
                    <a:pt x="241" y="182"/>
                    <a:pt x="224" y="199"/>
                    <a:pt x="224" y="219"/>
                  </a:cubicBezTo>
                  <a:cubicBezTo>
                    <a:pt x="224" y="239"/>
                    <a:pt x="241" y="255"/>
                    <a:pt x="261" y="255"/>
                  </a:cubicBezTo>
                  <a:cubicBezTo>
                    <a:pt x="281" y="255"/>
                    <a:pt x="297" y="239"/>
                    <a:pt x="297" y="219"/>
                  </a:cubicBezTo>
                  <a:close/>
                  <a:moveTo>
                    <a:pt x="95" y="219"/>
                  </a:moveTo>
                  <a:cubicBezTo>
                    <a:pt x="95" y="199"/>
                    <a:pt x="79" y="182"/>
                    <a:pt x="59" y="182"/>
                  </a:cubicBezTo>
                  <a:cubicBezTo>
                    <a:pt x="39" y="182"/>
                    <a:pt x="22" y="199"/>
                    <a:pt x="22" y="219"/>
                  </a:cubicBezTo>
                  <a:cubicBezTo>
                    <a:pt x="22" y="239"/>
                    <a:pt x="39" y="255"/>
                    <a:pt x="59" y="255"/>
                  </a:cubicBezTo>
                  <a:cubicBezTo>
                    <a:pt x="79" y="255"/>
                    <a:pt x="95" y="239"/>
                    <a:pt x="95" y="219"/>
                  </a:cubicBezTo>
                  <a:close/>
                  <a:moveTo>
                    <a:pt x="63" y="51"/>
                  </a:moveTo>
                  <a:cubicBezTo>
                    <a:pt x="63" y="51"/>
                    <a:pt x="20" y="135"/>
                    <a:pt x="10" y="156"/>
                  </a:cubicBezTo>
                  <a:cubicBezTo>
                    <a:pt x="0" y="178"/>
                    <a:pt x="0" y="190"/>
                    <a:pt x="0" y="190"/>
                  </a:cubicBezTo>
                  <a:cubicBezTo>
                    <a:pt x="0" y="205"/>
                    <a:pt x="9" y="224"/>
                    <a:pt x="24" y="229"/>
                  </a:cubicBezTo>
                  <a:moveTo>
                    <a:pt x="271" y="121"/>
                  </a:moveTo>
                  <a:cubicBezTo>
                    <a:pt x="222" y="66"/>
                    <a:pt x="222" y="66"/>
                    <a:pt x="222" y="66"/>
                  </a:cubicBezTo>
                  <a:cubicBezTo>
                    <a:pt x="214" y="56"/>
                    <a:pt x="206" y="51"/>
                    <a:pt x="194" y="51"/>
                  </a:cubicBezTo>
                  <a:cubicBezTo>
                    <a:pt x="37" y="51"/>
                    <a:pt x="37" y="51"/>
                    <a:pt x="37" y="51"/>
                  </a:cubicBezTo>
                  <a:moveTo>
                    <a:pt x="227" y="233"/>
                  </a:moveTo>
                  <a:cubicBezTo>
                    <a:pt x="92" y="233"/>
                    <a:pt x="92" y="233"/>
                    <a:pt x="92" y="233"/>
                  </a:cubicBezTo>
                  <a:moveTo>
                    <a:pt x="134" y="233"/>
                  </a:moveTo>
                  <a:cubicBezTo>
                    <a:pt x="134" y="51"/>
                    <a:pt x="134" y="51"/>
                    <a:pt x="134" y="51"/>
                  </a:cubicBezTo>
                  <a:moveTo>
                    <a:pt x="258" y="66"/>
                  </a:moveTo>
                  <a:cubicBezTo>
                    <a:pt x="262" y="66"/>
                    <a:pt x="266" y="67"/>
                    <a:pt x="269" y="70"/>
                  </a:cubicBezTo>
                  <a:cubicBezTo>
                    <a:pt x="271" y="73"/>
                    <a:pt x="273" y="76"/>
                    <a:pt x="273" y="79"/>
                  </a:cubicBezTo>
                  <a:moveTo>
                    <a:pt x="305" y="79"/>
                  </a:moveTo>
                  <a:cubicBezTo>
                    <a:pt x="305" y="67"/>
                    <a:pt x="301" y="56"/>
                    <a:pt x="292" y="47"/>
                  </a:cubicBezTo>
                  <a:cubicBezTo>
                    <a:pt x="283" y="38"/>
                    <a:pt x="270" y="33"/>
                    <a:pt x="258" y="33"/>
                  </a:cubicBezTo>
                  <a:moveTo>
                    <a:pt x="339" y="79"/>
                  </a:moveTo>
                  <a:cubicBezTo>
                    <a:pt x="339" y="59"/>
                    <a:pt x="331" y="39"/>
                    <a:pt x="316" y="23"/>
                  </a:cubicBezTo>
                  <a:cubicBezTo>
                    <a:pt x="300" y="7"/>
                    <a:pt x="279" y="0"/>
                    <a:pt x="258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building_1" title="Icon of two tall rectangular buildings of different heights">
              <a:extLst>
                <a:ext uri="{FF2B5EF4-FFF2-40B4-BE49-F238E27FC236}">
                  <a16:creationId xmlns:a16="http://schemas.microsoft.com/office/drawing/2014/main" id="{56AF6BB8-2B96-4E96-A02C-8C89D0D7B7A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44777" y="3193503"/>
              <a:ext cx="541701" cy="543910"/>
            </a:xfrm>
            <a:custGeom>
              <a:avLst/>
              <a:gdLst>
                <a:gd name="T0" fmla="*/ 140 w 245"/>
                <a:gd name="T1" fmla="*/ 246 h 246"/>
                <a:gd name="T2" fmla="*/ 245 w 245"/>
                <a:gd name="T3" fmla="*/ 0 h 246"/>
                <a:gd name="T4" fmla="*/ 105 w 245"/>
                <a:gd name="T5" fmla="*/ 69 h 246"/>
                <a:gd name="T6" fmla="*/ 0 w 245"/>
                <a:gd name="T7" fmla="*/ 246 h 246"/>
                <a:gd name="T8" fmla="*/ 105 w 245"/>
                <a:gd name="T9" fmla="*/ 69 h 246"/>
                <a:gd name="T10" fmla="*/ 58 w 245"/>
                <a:gd name="T11" fmla="*/ 203 h 246"/>
                <a:gd name="T12" fmla="*/ 45 w 245"/>
                <a:gd name="T13" fmla="*/ 246 h 246"/>
                <a:gd name="T14" fmla="*/ 198 w 245"/>
                <a:gd name="T15" fmla="*/ 203 h 246"/>
                <a:gd name="T16" fmla="*/ 185 w 245"/>
                <a:gd name="T17" fmla="*/ 246 h 246"/>
                <a:gd name="T18" fmla="*/ 179 w 245"/>
                <a:gd name="T19" fmla="*/ 29 h 246"/>
                <a:gd name="T20" fmla="*/ 172 w 245"/>
                <a:gd name="T21" fmla="*/ 38 h 246"/>
                <a:gd name="T22" fmla="*/ 179 w 245"/>
                <a:gd name="T23" fmla="*/ 33 h 246"/>
                <a:gd name="T24" fmla="*/ 214 w 245"/>
                <a:gd name="T25" fmla="*/ 29 h 246"/>
                <a:gd name="T26" fmla="*/ 206 w 245"/>
                <a:gd name="T27" fmla="*/ 38 h 246"/>
                <a:gd name="T28" fmla="*/ 214 w 245"/>
                <a:gd name="T29" fmla="*/ 33 h 246"/>
                <a:gd name="T30" fmla="*/ 179 w 245"/>
                <a:gd name="T31" fmla="*/ 99 h 246"/>
                <a:gd name="T32" fmla="*/ 172 w 245"/>
                <a:gd name="T33" fmla="*/ 107 h 246"/>
                <a:gd name="T34" fmla="*/ 179 w 245"/>
                <a:gd name="T35" fmla="*/ 103 h 246"/>
                <a:gd name="T36" fmla="*/ 214 w 245"/>
                <a:gd name="T37" fmla="*/ 99 h 246"/>
                <a:gd name="T38" fmla="*/ 206 w 245"/>
                <a:gd name="T39" fmla="*/ 107 h 246"/>
                <a:gd name="T40" fmla="*/ 214 w 245"/>
                <a:gd name="T41" fmla="*/ 103 h 246"/>
                <a:gd name="T42" fmla="*/ 179 w 245"/>
                <a:gd name="T43" fmla="*/ 134 h 246"/>
                <a:gd name="T44" fmla="*/ 172 w 245"/>
                <a:gd name="T45" fmla="*/ 142 h 246"/>
                <a:gd name="T46" fmla="*/ 179 w 245"/>
                <a:gd name="T47" fmla="*/ 137 h 246"/>
                <a:gd name="T48" fmla="*/ 214 w 245"/>
                <a:gd name="T49" fmla="*/ 134 h 246"/>
                <a:gd name="T50" fmla="*/ 206 w 245"/>
                <a:gd name="T51" fmla="*/ 142 h 246"/>
                <a:gd name="T52" fmla="*/ 214 w 245"/>
                <a:gd name="T53" fmla="*/ 137 h 246"/>
                <a:gd name="T54" fmla="*/ 179 w 245"/>
                <a:gd name="T55" fmla="*/ 169 h 246"/>
                <a:gd name="T56" fmla="*/ 172 w 245"/>
                <a:gd name="T57" fmla="*/ 177 h 246"/>
                <a:gd name="T58" fmla="*/ 179 w 245"/>
                <a:gd name="T59" fmla="*/ 172 h 246"/>
                <a:gd name="T60" fmla="*/ 214 w 245"/>
                <a:gd name="T61" fmla="*/ 169 h 246"/>
                <a:gd name="T62" fmla="*/ 206 w 245"/>
                <a:gd name="T63" fmla="*/ 177 h 246"/>
                <a:gd name="T64" fmla="*/ 214 w 245"/>
                <a:gd name="T65" fmla="*/ 172 h 246"/>
                <a:gd name="T66" fmla="*/ 179 w 245"/>
                <a:gd name="T67" fmla="*/ 64 h 246"/>
                <a:gd name="T68" fmla="*/ 172 w 245"/>
                <a:gd name="T69" fmla="*/ 73 h 246"/>
                <a:gd name="T70" fmla="*/ 179 w 245"/>
                <a:gd name="T71" fmla="*/ 68 h 246"/>
                <a:gd name="T72" fmla="*/ 214 w 245"/>
                <a:gd name="T73" fmla="*/ 64 h 246"/>
                <a:gd name="T74" fmla="*/ 206 w 245"/>
                <a:gd name="T75" fmla="*/ 73 h 246"/>
                <a:gd name="T76" fmla="*/ 214 w 245"/>
                <a:gd name="T77" fmla="*/ 68 h 246"/>
                <a:gd name="T78" fmla="*/ 39 w 245"/>
                <a:gd name="T79" fmla="*/ 100 h 246"/>
                <a:gd name="T80" fmla="*/ 31 w 245"/>
                <a:gd name="T81" fmla="*/ 108 h 246"/>
                <a:gd name="T82" fmla="*/ 39 w 245"/>
                <a:gd name="T83" fmla="*/ 104 h 246"/>
                <a:gd name="T84" fmla="*/ 74 w 245"/>
                <a:gd name="T85" fmla="*/ 100 h 246"/>
                <a:gd name="T86" fmla="*/ 66 w 245"/>
                <a:gd name="T87" fmla="*/ 108 h 246"/>
                <a:gd name="T88" fmla="*/ 74 w 245"/>
                <a:gd name="T89" fmla="*/ 104 h 246"/>
                <a:gd name="T90" fmla="*/ 39 w 245"/>
                <a:gd name="T91" fmla="*/ 171 h 246"/>
                <a:gd name="T92" fmla="*/ 31 w 245"/>
                <a:gd name="T93" fmla="*/ 179 h 246"/>
                <a:gd name="T94" fmla="*/ 39 w 245"/>
                <a:gd name="T95" fmla="*/ 175 h 246"/>
                <a:gd name="T96" fmla="*/ 74 w 245"/>
                <a:gd name="T97" fmla="*/ 171 h 246"/>
                <a:gd name="T98" fmla="*/ 66 w 245"/>
                <a:gd name="T99" fmla="*/ 179 h 246"/>
                <a:gd name="T100" fmla="*/ 74 w 245"/>
                <a:gd name="T101" fmla="*/ 175 h 246"/>
                <a:gd name="T102" fmla="*/ 39 w 245"/>
                <a:gd name="T103" fmla="*/ 135 h 246"/>
                <a:gd name="T104" fmla="*/ 31 w 245"/>
                <a:gd name="T105" fmla="*/ 144 h 246"/>
                <a:gd name="T106" fmla="*/ 39 w 245"/>
                <a:gd name="T107" fmla="*/ 140 h 246"/>
                <a:gd name="T108" fmla="*/ 74 w 245"/>
                <a:gd name="T109" fmla="*/ 135 h 246"/>
                <a:gd name="T110" fmla="*/ 66 w 245"/>
                <a:gd name="T111" fmla="*/ 144 h 246"/>
                <a:gd name="T112" fmla="*/ 74 w 245"/>
                <a:gd name="T113" fmla="*/ 14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246">
                  <a:moveTo>
                    <a:pt x="245" y="246"/>
                  </a:moveTo>
                  <a:lnTo>
                    <a:pt x="140" y="246"/>
                  </a:lnTo>
                  <a:lnTo>
                    <a:pt x="140" y="0"/>
                  </a:lnTo>
                  <a:lnTo>
                    <a:pt x="245" y="0"/>
                  </a:lnTo>
                  <a:lnTo>
                    <a:pt x="245" y="246"/>
                  </a:lnTo>
                  <a:moveTo>
                    <a:pt x="105" y="69"/>
                  </a:moveTo>
                  <a:lnTo>
                    <a:pt x="0" y="69"/>
                  </a:lnTo>
                  <a:lnTo>
                    <a:pt x="0" y="246"/>
                  </a:lnTo>
                  <a:lnTo>
                    <a:pt x="105" y="246"/>
                  </a:lnTo>
                  <a:lnTo>
                    <a:pt x="105" y="69"/>
                  </a:lnTo>
                  <a:moveTo>
                    <a:pt x="58" y="246"/>
                  </a:moveTo>
                  <a:lnTo>
                    <a:pt x="58" y="203"/>
                  </a:lnTo>
                  <a:lnTo>
                    <a:pt x="45" y="203"/>
                  </a:lnTo>
                  <a:lnTo>
                    <a:pt x="45" y="246"/>
                  </a:lnTo>
                  <a:moveTo>
                    <a:pt x="198" y="246"/>
                  </a:moveTo>
                  <a:lnTo>
                    <a:pt x="198" y="203"/>
                  </a:lnTo>
                  <a:lnTo>
                    <a:pt x="185" y="203"/>
                  </a:lnTo>
                  <a:lnTo>
                    <a:pt x="185" y="246"/>
                  </a:lnTo>
                  <a:moveTo>
                    <a:pt x="179" y="33"/>
                  </a:moveTo>
                  <a:lnTo>
                    <a:pt x="179" y="29"/>
                  </a:lnTo>
                  <a:lnTo>
                    <a:pt x="172" y="29"/>
                  </a:lnTo>
                  <a:lnTo>
                    <a:pt x="172" y="38"/>
                  </a:lnTo>
                  <a:lnTo>
                    <a:pt x="179" y="38"/>
                  </a:lnTo>
                  <a:lnTo>
                    <a:pt x="179" y="33"/>
                  </a:lnTo>
                  <a:moveTo>
                    <a:pt x="214" y="33"/>
                  </a:moveTo>
                  <a:lnTo>
                    <a:pt x="214" y="29"/>
                  </a:lnTo>
                  <a:lnTo>
                    <a:pt x="206" y="29"/>
                  </a:lnTo>
                  <a:lnTo>
                    <a:pt x="206" y="38"/>
                  </a:lnTo>
                  <a:lnTo>
                    <a:pt x="214" y="38"/>
                  </a:lnTo>
                  <a:lnTo>
                    <a:pt x="214" y="33"/>
                  </a:lnTo>
                  <a:moveTo>
                    <a:pt x="179" y="103"/>
                  </a:moveTo>
                  <a:lnTo>
                    <a:pt x="179" y="99"/>
                  </a:lnTo>
                  <a:lnTo>
                    <a:pt x="172" y="99"/>
                  </a:lnTo>
                  <a:lnTo>
                    <a:pt x="172" y="107"/>
                  </a:lnTo>
                  <a:lnTo>
                    <a:pt x="179" y="107"/>
                  </a:lnTo>
                  <a:lnTo>
                    <a:pt x="179" y="103"/>
                  </a:lnTo>
                  <a:moveTo>
                    <a:pt x="214" y="103"/>
                  </a:moveTo>
                  <a:lnTo>
                    <a:pt x="214" y="99"/>
                  </a:lnTo>
                  <a:lnTo>
                    <a:pt x="206" y="99"/>
                  </a:lnTo>
                  <a:lnTo>
                    <a:pt x="206" y="107"/>
                  </a:lnTo>
                  <a:lnTo>
                    <a:pt x="214" y="107"/>
                  </a:lnTo>
                  <a:lnTo>
                    <a:pt x="214" y="103"/>
                  </a:lnTo>
                  <a:moveTo>
                    <a:pt x="179" y="137"/>
                  </a:moveTo>
                  <a:lnTo>
                    <a:pt x="179" y="134"/>
                  </a:lnTo>
                  <a:lnTo>
                    <a:pt x="172" y="134"/>
                  </a:lnTo>
                  <a:lnTo>
                    <a:pt x="172" y="142"/>
                  </a:lnTo>
                  <a:lnTo>
                    <a:pt x="179" y="142"/>
                  </a:lnTo>
                  <a:lnTo>
                    <a:pt x="179" y="137"/>
                  </a:lnTo>
                  <a:moveTo>
                    <a:pt x="214" y="137"/>
                  </a:moveTo>
                  <a:lnTo>
                    <a:pt x="214" y="134"/>
                  </a:lnTo>
                  <a:lnTo>
                    <a:pt x="206" y="134"/>
                  </a:lnTo>
                  <a:lnTo>
                    <a:pt x="206" y="142"/>
                  </a:lnTo>
                  <a:lnTo>
                    <a:pt x="214" y="142"/>
                  </a:lnTo>
                  <a:lnTo>
                    <a:pt x="214" y="137"/>
                  </a:lnTo>
                  <a:moveTo>
                    <a:pt x="179" y="172"/>
                  </a:moveTo>
                  <a:lnTo>
                    <a:pt x="179" y="169"/>
                  </a:lnTo>
                  <a:lnTo>
                    <a:pt x="172" y="169"/>
                  </a:lnTo>
                  <a:lnTo>
                    <a:pt x="172" y="177"/>
                  </a:lnTo>
                  <a:lnTo>
                    <a:pt x="179" y="177"/>
                  </a:lnTo>
                  <a:lnTo>
                    <a:pt x="179" y="172"/>
                  </a:lnTo>
                  <a:moveTo>
                    <a:pt x="214" y="172"/>
                  </a:moveTo>
                  <a:lnTo>
                    <a:pt x="214" y="169"/>
                  </a:lnTo>
                  <a:lnTo>
                    <a:pt x="206" y="169"/>
                  </a:lnTo>
                  <a:lnTo>
                    <a:pt x="206" y="177"/>
                  </a:lnTo>
                  <a:lnTo>
                    <a:pt x="214" y="177"/>
                  </a:lnTo>
                  <a:lnTo>
                    <a:pt x="214" y="172"/>
                  </a:lnTo>
                  <a:moveTo>
                    <a:pt x="179" y="68"/>
                  </a:moveTo>
                  <a:lnTo>
                    <a:pt x="179" y="64"/>
                  </a:lnTo>
                  <a:lnTo>
                    <a:pt x="172" y="64"/>
                  </a:lnTo>
                  <a:lnTo>
                    <a:pt x="172" y="73"/>
                  </a:lnTo>
                  <a:lnTo>
                    <a:pt x="179" y="73"/>
                  </a:lnTo>
                  <a:lnTo>
                    <a:pt x="179" y="68"/>
                  </a:lnTo>
                  <a:moveTo>
                    <a:pt x="214" y="68"/>
                  </a:moveTo>
                  <a:lnTo>
                    <a:pt x="214" y="64"/>
                  </a:lnTo>
                  <a:lnTo>
                    <a:pt x="206" y="64"/>
                  </a:lnTo>
                  <a:lnTo>
                    <a:pt x="206" y="73"/>
                  </a:lnTo>
                  <a:lnTo>
                    <a:pt x="214" y="73"/>
                  </a:lnTo>
                  <a:lnTo>
                    <a:pt x="214" y="68"/>
                  </a:lnTo>
                  <a:moveTo>
                    <a:pt x="39" y="104"/>
                  </a:moveTo>
                  <a:lnTo>
                    <a:pt x="39" y="100"/>
                  </a:lnTo>
                  <a:lnTo>
                    <a:pt x="31" y="100"/>
                  </a:lnTo>
                  <a:lnTo>
                    <a:pt x="31" y="108"/>
                  </a:lnTo>
                  <a:lnTo>
                    <a:pt x="39" y="108"/>
                  </a:lnTo>
                  <a:lnTo>
                    <a:pt x="39" y="104"/>
                  </a:lnTo>
                  <a:moveTo>
                    <a:pt x="74" y="104"/>
                  </a:moveTo>
                  <a:lnTo>
                    <a:pt x="74" y="100"/>
                  </a:lnTo>
                  <a:lnTo>
                    <a:pt x="66" y="100"/>
                  </a:lnTo>
                  <a:lnTo>
                    <a:pt x="66" y="108"/>
                  </a:lnTo>
                  <a:lnTo>
                    <a:pt x="74" y="108"/>
                  </a:lnTo>
                  <a:lnTo>
                    <a:pt x="74" y="104"/>
                  </a:lnTo>
                  <a:moveTo>
                    <a:pt x="39" y="175"/>
                  </a:moveTo>
                  <a:lnTo>
                    <a:pt x="39" y="171"/>
                  </a:lnTo>
                  <a:lnTo>
                    <a:pt x="31" y="171"/>
                  </a:lnTo>
                  <a:lnTo>
                    <a:pt x="31" y="179"/>
                  </a:lnTo>
                  <a:lnTo>
                    <a:pt x="39" y="179"/>
                  </a:lnTo>
                  <a:lnTo>
                    <a:pt x="39" y="175"/>
                  </a:lnTo>
                  <a:moveTo>
                    <a:pt x="74" y="175"/>
                  </a:moveTo>
                  <a:lnTo>
                    <a:pt x="74" y="171"/>
                  </a:lnTo>
                  <a:lnTo>
                    <a:pt x="66" y="171"/>
                  </a:lnTo>
                  <a:lnTo>
                    <a:pt x="66" y="179"/>
                  </a:lnTo>
                  <a:lnTo>
                    <a:pt x="74" y="179"/>
                  </a:lnTo>
                  <a:lnTo>
                    <a:pt x="74" y="175"/>
                  </a:lnTo>
                  <a:moveTo>
                    <a:pt x="39" y="140"/>
                  </a:moveTo>
                  <a:lnTo>
                    <a:pt x="39" y="135"/>
                  </a:lnTo>
                  <a:lnTo>
                    <a:pt x="31" y="135"/>
                  </a:lnTo>
                  <a:lnTo>
                    <a:pt x="31" y="144"/>
                  </a:lnTo>
                  <a:lnTo>
                    <a:pt x="39" y="144"/>
                  </a:lnTo>
                  <a:lnTo>
                    <a:pt x="39" y="140"/>
                  </a:lnTo>
                  <a:moveTo>
                    <a:pt x="74" y="140"/>
                  </a:moveTo>
                  <a:lnTo>
                    <a:pt x="74" y="135"/>
                  </a:lnTo>
                  <a:lnTo>
                    <a:pt x="66" y="135"/>
                  </a:lnTo>
                  <a:lnTo>
                    <a:pt x="66" y="144"/>
                  </a:lnTo>
                  <a:lnTo>
                    <a:pt x="74" y="144"/>
                  </a:lnTo>
                  <a:lnTo>
                    <a:pt x="74" y="140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building_5" title="Icon of tall buildings">
              <a:extLst>
                <a:ext uri="{FF2B5EF4-FFF2-40B4-BE49-F238E27FC236}">
                  <a16:creationId xmlns:a16="http://schemas.microsoft.com/office/drawing/2014/main" id="{DCE1F948-EC35-4EA3-B698-1473F04999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48950" y="3149084"/>
              <a:ext cx="541701" cy="588329"/>
            </a:xfrm>
            <a:custGeom>
              <a:avLst/>
              <a:gdLst>
                <a:gd name="T0" fmla="*/ 299 w 395"/>
                <a:gd name="T1" fmla="*/ 151 h 429"/>
                <a:gd name="T2" fmla="*/ 299 w 395"/>
                <a:gd name="T3" fmla="*/ 429 h 429"/>
                <a:gd name="T4" fmla="*/ 242 w 395"/>
                <a:gd name="T5" fmla="*/ 429 h 429"/>
                <a:gd name="T6" fmla="*/ 242 w 395"/>
                <a:gd name="T7" fmla="*/ 333 h 429"/>
                <a:gd name="T8" fmla="*/ 181 w 395"/>
                <a:gd name="T9" fmla="*/ 333 h 429"/>
                <a:gd name="T10" fmla="*/ 181 w 395"/>
                <a:gd name="T11" fmla="*/ 429 h 429"/>
                <a:gd name="T12" fmla="*/ 121 w 395"/>
                <a:gd name="T13" fmla="*/ 429 h 429"/>
                <a:gd name="T14" fmla="*/ 121 w 395"/>
                <a:gd name="T15" fmla="*/ 151 h 429"/>
                <a:gd name="T16" fmla="*/ 211 w 395"/>
                <a:gd name="T17" fmla="*/ 151 h 429"/>
                <a:gd name="T18" fmla="*/ 299 w 395"/>
                <a:gd name="T19" fmla="*/ 151 h 429"/>
                <a:gd name="T20" fmla="*/ 211 w 395"/>
                <a:gd name="T21" fmla="*/ 151 h 429"/>
                <a:gd name="T22" fmla="*/ 211 w 395"/>
                <a:gd name="T23" fmla="*/ 92 h 429"/>
                <a:gd name="T24" fmla="*/ 0 w 395"/>
                <a:gd name="T25" fmla="*/ 92 h 429"/>
                <a:gd name="T26" fmla="*/ 0 w 395"/>
                <a:gd name="T27" fmla="*/ 429 h 429"/>
                <a:gd name="T28" fmla="*/ 395 w 395"/>
                <a:gd name="T29" fmla="*/ 429 h 429"/>
                <a:gd name="T30" fmla="*/ 395 w 395"/>
                <a:gd name="T31" fmla="*/ 123 h 429"/>
                <a:gd name="T32" fmla="*/ 268 w 395"/>
                <a:gd name="T33" fmla="*/ 0 h 429"/>
                <a:gd name="T34" fmla="*/ 268 w 395"/>
                <a:gd name="T35" fmla="*/ 151 h 429"/>
                <a:gd name="T36" fmla="*/ 62 w 395"/>
                <a:gd name="T37" fmla="*/ 151 h 429"/>
                <a:gd name="T38" fmla="*/ 56 w 395"/>
                <a:gd name="T39" fmla="*/ 151 h 429"/>
                <a:gd name="T40" fmla="*/ 56 w 395"/>
                <a:gd name="T41" fmla="*/ 155 h 429"/>
                <a:gd name="T42" fmla="*/ 62 w 395"/>
                <a:gd name="T43" fmla="*/ 155 h 429"/>
                <a:gd name="T44" fmla="*/ 62 w 395"/>
                <a:gd name="T45" fmla="*/ 151 h 429"/>
                <a:gd name="T46" fmla="*/ 62 w 395"/>
                <a:gd name="T47" fmla="*/ 211 h 429"/>
                <a:gd name="T48" fmla="*/ 56 w 395"/>
                <a:gd name="T49" fmla="*/ 211 h 429"/>
                <a:gd name="T50" fmla="*/ 56 w 395"/>
                <a:gd name="T51" fmla="*/ 217 h 429"/>
                <a:gd name="T52" fmla="*/ 62 w 395"/>
                <a:gd name="T53" fmla="*/ 217 h 429"/>
                <a:gd name="T54" fmla="*/ 62 w 395"/>
                <a:gd name="T55" fmla="*/ 211 h 429"/>
                <a:gd name="T56" fmla="*/ 62 w 395"/>
                <a:gd name="T57" fmla="*/ 271 h 429"/>
                <a:gd name="T58" fmla="*/ 56 w 395"/>
                <a:gd name="T59" fmla="*/ 271 h 429"/>
                <a:gd name="T60" fmla="*/ 56 w 395"/>
                <a:gd name="T61" fmla="*/ 277 h 429"/>
                <a:gd name="T62" fmla="*/ 62 w 395"/>
                <a:gd name="T63" fmla="*/ 277 h 429"/>
                <a:gd name="T64" fmla="*/ 62 w 395"/>
                <a:gd name="T65" fmla="*/ 271 h 429"/>
                <a:gd name="T66" fmla="*/ 62 w 395"/>
                <a:gd name="T67" fmla="*/ 332 h 429"/>
                <a:gd name="T68" fmla="*/ 56 w 395"/>
                <a:gd name="T69" fmla="*/ 332 h 429"/>
                <a:gd name="T70" fmla="*/ 56 w 395"/>
                <a:gd name="T71" fmla="*/ 337 h 429"/>
                <a:gd name="T72" fmla="*/ 62 w 395"/>
                <a:gd name="T73" fmla="*/ 337 h 429"/>
                <a:gd name="T74" fmla="*/ 62 w 395"/>
                <a:gd name="T75" fmla="*/ 332 h 429"/>
                <a:gd name="T76" fmla="*/ 62 w 395"/>
                <a:gd name="T77" fmla="*/ 392 h 429"/>
                <a:gd name="T78" fmla="*/ 56 w 395"/>
                <a:gd name="T79" fmla="*/ 392 h 429"/>
                <a:gd name="T80" fmla="*/ 56 w 395"/>
                <a:gd name="T81" fmla="*/ 397 h 429"/>
                <a:gd name="T82" fmla="*/ 62 w 395"/>
                <a:gd name="T83" fmla="*/ 397 h 429"/>
                <a:gd name="T84" fmla="*/ 62 w 395"/>
                <a:gd name="T85" fmla="*/ 392 h 429"/>
                <a:gd name="T86" fmla="*/ 182 w 395"/>
                <a:gd name="T87" fmla="*/ 211 h 429"/>
                <a:gd name="T88" fmla="*/ 177 w 395"/>
                <a:gd name="T89" fmla="*/ 211 h 429"/>
                <a:gd name="T90" fmla="*/ 177 w 395"/>
                <a:gd name="T91" fmla="*/ 217 h 429"/>
                <a:gd name="T92" fmla="*/ 182 w 395"/>
                <a:gd name="T93" fmla="*/ 217 h 429"/>
                <a:gd name="T94" fmla="*/ 182 w 395"/>
                <a:gd name="T95" fmla="*/ 211 h 429"/>
                <a:gd name="T96" fmla="*/ 182 w 395"/>
                <a:gd name="T97" fmla="*/ 273 h 429"/>
                <a:gd name="T98" fmla="*/ 177 w 395"/>
                <a:gd name="T99" fmla="*/ 273 h 429"/>
                <a:gd name="T100" fmla="*/ 177 w 395"/>
                <a:gd name="T101" fmla="*/ 277 h 429"/>
                <a:gd name="T102" fmla="*/ 182 w 395"/>
                <a:gd name="T103" fmla="*/ 277 h 429"/>
                <a:gd name="T104" fmla="*/ 182 w 395"/>
                <a:gd name="T105" fmla="*/ 273 h 429"/>
                <a:gd name="T106" fmla="*/ 243 w 395"/>
                <a:gd name="T107" fmla="*/ 211 h 429"/>
                <a:gd name="T108" fmla="*/ 237 w 395"/>
                <a:gd name="T109" fmla="*/ 211 h 429"/>
                <a:gd name="T110" fmla="*/ 237 w 395"/>
                <a:gd name="T111" fmla="*/ 217 h 429"/>
                <a:gd name="T112" fmla="*/ 243 w 395"/>
                <a:gd name="T113" fmla="*/ 217 h 429"/>
                <a:gd name="T114" fmla="*/ 243 w 395"/>
                <a:gd name="T115" fmla="*/ 211 h 429"/>
                <a:gd name="T116" fmla="*/ 243 w 395"/>
                <a:gd name="T117" fmla="*/ 273 h 429"/>
                <a:gd name="T118" fmla="*/ 237 w 395"/>
                <a:gd name="T119" fmla="*/ 273 h 429"/>
                <a:gd name="T120" fmla="*/ 237 w 395"/>
                <a:gd name="T121" fmla="*/ 277 h 429"/>
                <a:gd name="T122" fmla="*/ 243 w 395"/>
                <a:gd name="T123" fmla="*/ 277 h 429"/>
                <a:gd name="T124" fmla="*/ 243 w 395"/>
                <a:gd name="T125" fmla="*/ 27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5" h="429">
                  <a:moveTo>
                    <a:pt x="299" y="151"/>
                  </a:moveTo>
                  <a:lnTo>
                    <a:pt x="299" y="429"/>
                  </a:lnTo>
                  <a:lnTo>
                    <a:pt x="242" y="429"/>
                  </a:lnTo>
                  <a:lnTo>
                    <a:pt x="242" y="333"/>
                  </a:lnTo>
                  <a:lnTo>
                    <a:pt x="181" y="333"/>
                  </a:lnTo>
                  <a:lnTo>
                    <a:pt x="181" y="429"/>
                  </a:lnTo>
                  <a:lnTo>
                    <a:pt x="121" y="429"/>
                  </a:lnTo>
                  <a:lnTo>
                    <a:pt x="121" y="151"/>
                  </a:lnTo>
                  <a:lnTo>
                    <a:pt x="211" y="151"/>
                  </a:lnTo>
                  <a:lnTo>
                    <a:pt x="299" y="151"/>
                  </a:lnTo>
                  <a:moveTo>
                    <a:pt x="211" y="151"/>
                  </a:moveTo>
                  <a:lnTo>
                    <a:pt x="211" y="92"/>
                  </a:lnTo>
                  <a:lnTo>
                    <a:pt x="0" y="92"/>
                  </a:lnTo>
                  <a:lnTo>
                    <a:pt x="0" y="429"/>
                  </a:lnTo>
                  <a:moveTo>
                    <a:pt x="395" y="429"/>
                  </a:moveTo>
                  <a:lnTo>
                    <a:pt x="395" y="123"/>
                  </a:lnTo>
                  <a:lnTo>
                    <a:pt x="268" y="0"/>
                  </a:lnTo>
                  <a:lnTo>
                    <a:pt x="268" y="151"/>
                  </a:lnTo>
                  <a:moveTo>
                    <a:pt x="62" y="151"/>
                  </a:moveTo>
                  <a:lnTo>
                    <a:pt x="56" y="151"/>
                  </a:lnTo>
                  <a:lnTo>
                    <a:pt x="56" y="155"/>
                  </a:lnTo>
                  <a:lnTo>
                    <a:pt x="62" y="155"/>
                  </a:lnTo>
                  <a:lnTo>
                    <a:pt x="62" y="151"/>
                  </a:lnTo>
                  <a:moveTo>
                    <a:pt x="62" y="211"/>
                  </a:moveTo>
                  <a:lnTo>
                    <a:pt x="56" y="211"/>
                  </a:lnTo>
                  <a:lnTo>
                    <a:pt x="56" y="217"/>
                  </a:lnTo>
                  <a:lnTo>
                    <a:pt x="62" y="217"/>
                  </a:lnTo>
                  <a:lnTo>
                    <a:pt x="62" y="211"/>
                  </a:lnTo>
                  <a:moveTo>
                    <a:pt x="62" y="271"/>
                  </a:moveTo>
                  <a:lnTo>
                    <a:pt x="56" y="271"/>
                  </a:lnTo>
                  <a:lnTo>
                    <a:pt x="56" y="277"/>
                  </a:lnTo>
                  <a:lnTo>
                    <a:pt x="62" y="277"/>
                  </a:lnTo>
                  <a:lnTo>
                    <a:pt x="62" y="271"/>
                  </a:lnTo>
                  <a:moveTo>
                    <a:pt x="62" y="332"/>
                  </a:moveTo>
                  <a:lnTo>
                    <a:pt x="56" y="332"/>
                  </a:lnTo>
                  <a:lnTo>
                    <a:pt x="56" y="337"/>
                  </a:lnTo>
                  <a:lnTo>
                    <a:pt x="62" y="337"/>
                  </a:lnTo>
                  <a:lnTo>
                    <a:pt x="62" y="332"/>
                  </a:lnTo>
                  <a:moveTo>
                    <a:pt x="62" y="392"/>
                  </a:moveTo>
                  <a:lnTo>
                    <a:pt x="56" y="392"/>
                  </a:lnTo>
                  <a:lnTo>
                    <a:pt x="56" y="397"/>
                  </a:lnTo>
                  <a:lnTo>
                    <a:pt x="62" y="397"/>
                  </a:lnTo>
                  <a:lnTo>
                    <a:pt x="62" y="392"/>
                  </a:lnTo>
                  <a:moveTo>
                    <a:pt x="182" y="211"/>
                  </a:moveTo>
                  <a:lnTo>
                    <a:pt x="177" y="211"/>
                  </a:lnTo>
                  <a:lnTo>
                    <a:pt x="177" y="217"/>
                  </a:lnTo>
                  <a:lnTo>
                    <a:pt x="182" y="217"/>
                  </a:lnTo>
                  <a:lnTo>
                    <a:pt x="182" y="211"/>
                  </a:lnTo>
                  <a:moveTo>
                    <a:pt x="182" y="273"/>
                  </a:moveTo>
                  <a:lnTo>
                    <a:pt x="177" y="273"/>
                  </a:lnTo>
                  <a:lnTo>
                    <a:pt x="177" y="277"/>
                  </a:lnTo>
                  <a:lnTo>
                    <a:pt x="182" y="277"/>
                  </a:lnTo>
                  <a:lnTo>
                    <a:pt x="182" y="273"/>
                  </a:lnTo>
                  <a:moveTo>
                    <a:pt x="243" y="211"/>
                  </a:moveTo>
                  <a:lnTo>
                    <a:pt x="237" y="211"/>
                  </a:lnTo>
                  <a:lnTo>
                    <a:pt x="237" y="217"/>
                  </a:lnTo>
                  <a:lnTo>
                    <a:pt x="243" y="217"/>
                  </a:lnTo>
                  <a:lnTo>
                    <a:pt x="243" y="211"/>
                  </a:lnTo>
                  <a:moveTo>
                    <a:pt x="243" y="273"/>
                  </a:moveTo>
                  <a:lnTo>
                    <a:pt x="237" y="273"/>
                  </a:lnTo>
                  <a:lnTo>
                    <a:pt x="237" y="277"/>
                  </a:lnTo>
                  <a:lnTo>
                    <a:pt x="243" y="277"/>
                  </a:lnTo>
                  <a:lnTo>
                    <a:pt x="243" y="273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29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arrow_6" title="Icon of two arrows pointing in opposite direction of each other">
              <a:extLst>
                <a:ext uri="{FF2B5EF4-FFF2-40B4-BE49-F238E27FC236}">
                  <a16:creationId xmlns:a16="http://schemas.microsoft.com/office/drawing/2014/main" id="{9D0EFFDC-06F8-4D72-8DC8-5804448E22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95664" y="3434573"/>
              <a:ext cx="268927" cy="252590"/>
            </a:xfrm>
            <a:custGeom>
              <a:avLst/>
              <a:gdLst>
                <a:gd name="T0" fmla="*/ 162 w 214"/>
                <a:gd name="T1" fmla="*/ 0 h 201"/>
                <a:gd name="T2" fmla="*/ 214 w 214"/>
                <a:gd name="T3" fmla="*/ 53 h 201"/>
                <a:gd name="T4" fmla="*/ 162 w 214"/>
                <a:gd name="T5" fmla="*/ 105 h 201"/>
                <a:gd name="T6" fmla="*/ 214 w 214"/>
                <a:gd name="T7" fmla="*/ 53 h 201"/>
                <a:gd name="T8" fmla="*/ 0 w 214"/>
                <a:gd name="T9" fmla="*/ 53 h 201"/>
                <a:gd name="T10" fmla="*/ 52 w 214"/>
                <a:gd name="T11" fmla="*/ 96 h 201"/>
                <a:gd name="T12" fmla="*/ 0 w 214"/>
                <a:gd name="T13" fmla="*/ 148 h 201"/>
                <a:gd name="T14" fmla="*/ 52 w 214"/>
                <a:gd name="T15" fmla="*/ 201 h 201"/>
                <a:gd name="T16" fmla="*/ 0 w 214"/>
                <a:gd name="T17" fmla="*/ 148 h 201"/>
                <a:gd name="T18" fmla="*/ 214 w 214"/>
                <a:gd name="T19" fmla="*/ 14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201">
                  <a:moveTo>
                    <a:pt x="162" y="0"/>
                  </a:moveTo>
                  <a:lnTo>
                    <a:pt x="214" y="53"/>
                  </a:lnTo>
                  <a:lnTo>
                    <a:pt x="162" y="105"/>
                  </a:lnTo>
                  <a:moveTo>
                    <a:pt x="214" y="53"/>
                  </a:moveTo>
                  <a:lnTo>
                    <a:pt x="0" y="53"/>
                  </a:lnTo>
                  <a:moveTo>
                    <a:pt x="52" y="96"/>
                  </a:moveTo>
                  <a:lnTo>
                    <a:pt x="0" y="148"/>
                  </a:lnTo>
                  <a:lnTo>
                    <a:pt x="52" y="201"/>
                  </a:lnTo>
                  <a:moveTo>
                    <a:pt x="0" y="148"/>
                  </a:moveTo>
                  <a:lnTo>
                    <a:pt x="214" y="148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ChatBot_F08B" title="Icon of a robotic chat bubble with a smiley face">
              <a:extLst>
                <a:ext uri="{FF2B5EF4-FFF2-40B4-BE49-F238E27FC236}">
                  <a16:creationId xmlns:a16="http://schemas.microsoft.com/office/drawing/2014/main" id="{D038B65F-D4DF-463F-BC6A-02D2F5F47E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47264" y="3242528"/>
              <a:ext cx="427330" cy="551957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server" title="Icon of a server tower">
              <a:extLst>
                <a:ext uri="{FF2B5EF4-FFF2-40B4-BE49-F238E27FC236}">
                  <a16:creationId xmlns:a16="http://schemas.microsoft.com/office/drawing/2014/main" id="{AD3EE9E7-4323-45F9-B92C-C1114D3D8A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15894" y="3193502"/>
              <a:ext cx="275428" cy="523142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arrow_6" title="Icon of two arrows pointing in opposite direction of each other">
              <a:extLst>
                <a:ext uri="{FF2B5EF4-FFF2-40B4-BE49-F238E27FC236}">
                  <a16:creationId xmlns:a16="http://schemas.microsoft.com/office/drawing/2014/main" id="{5526B0F4-1BAC-46F1-B5FC-236AB85FE59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60359" y="3422201"/>
              <a:ext cx="268927" cy="252590"/>
            </a:xfrm>
            <a:custGeom>
              <a:avLst/>
              <a:gdLst>
                <a:gd name="T0" fmla="*/ 162 w 214"/>
                <a:gd name="T1" fmla="*/ 0 h 201"/>
                <a:gd name="T2" fmla="*/ 214 w 214"/>
                <a:gd name="T3" fmla="*/ 53 h 201"/>
                <a:gd name="T4" fmla="*/ 162 w 214"/>
                <a:gd name="T5" fmla="*/ 105 h 201"/>
                <a:gd name="T6" fmla="*/ 214 w 214"/>
                <a:gd name="T7" fmla="*/ 53 h 201"/>
                <a:gd name="T8" fmla="*/ 0 w 214"/>
                <a:gd name="T9" fmla="*/ 53 h 201"/>
                <a:gd name="T10" fmla="*/ 52 w 214"/>
                <a:gd name="T11" fmla="*/ 96 h 201"/>
                <a:gd name="T12" fmla="*/ 0 w 214"/>
                <a:gd name="T13" fmla="*/ 148 h 201"/>
                <a:gd name="T14" fmla="*/ 52 w 214"/>
                <a:gd name="T15" fmla="*/ 201 h 201"/>
                <a:gd name="T16" fmla="*/ 0 w 214"/>
                <a:gd name="T17" fmla="*/ 148 h 201"/>
                <a:gd name="T18" fmla="*/ 214 w 214"/>
                <a:gd name="T19" fmla="*/ 14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201">
                  <a:moveTo>
                    <a:pt x="162" y="0"/>
                  </a:moveTo>
                  <a:lnTo>
                    <a:pt x="214" y="53"/>
                  </a:lnTo>
                  <a:lnTo>
                    <a:pt x="162" y="105"/>
                  </a:lnTo>
                  <a:moveTo>
                    <a:pt x="214" y="53"/>
                  </a:moveTo>
                  <a:lnTo>
                    <a:pt x="0" y="53"/>
                  </a:lnTo>
                  <a:moveTo>
                    <a:pt x="52" y="96"/>
                  </a:moveTo>
                  <a:lnTo>
                    <a:pt x="0" y="148"/>
                  </a:lnTo>
                  <a:lnTo>
                    <a:pt x="52" y="201"/>
                  </a:lnTo>
                  <a:moveTo>
                    <a:pt x="0" y="148"/>
                  </a:moveTo>
                  <a:lnTo>
                    <a:pt x="214" y="148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arrow_6" title="Icon of two arrows pointing in opposite direction of each other">
              <a:extLst>
                <a:ext uri="{FF2B5EF4-FFF2-40B4-BE49-F238E27FC236}">
                  <a16:creationId xmlns:a16="http://schemas.microsoft.com/office/drawing/2014/main" id="{E9788904-F4BB-49BA-A192-9CCB9F4C9D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56939" y="3443499"/>
              <a:ext cx="268927" cy="252590"/>
            </a:xfrm>
            <a:custGeom>
              <a:avLst/>
              <a:gdLst>
                <a:gd name="T0" fmla="*/ 162 w 214"/>
                <a:gd name="T1" fmla="*/ 0 h 201"/>
                <a:gd name="T2" fmla="*/ 214 w 214"/>
                <a:gd name="T3" fmla="*/ 53 h 201"/>
                <a:gd name="T4" fmla="*/ 162 w 214"/>
                <a:gd name="T5" fmla="*/ 105 h 201"/>
                <a:gd name="T6" fmla="*/ 214 w 214"/>
                <a:gd name="T7" fmla="*/ 53 h 201"/>
                <a:gd name="T8" fmla="*/ 0 w 214"/>
                <a:gd name="T9" fmla="*/ 53 h 201"/>
                <a:gd name="T10" fmla="*/ 52 w 214"/>
                <a:gd name="T11" fmla="*/ 96 h 201"/>
                <a:gd name="T12" fmla="*/ 0 w 214"/>
                <a:gd name="T13" fmla="*/ 148 h 201"/>
                <a:gd name="T14" fmla="*/ 52 w 214"/>
                <a:gd name="T15" fmla="*/ 201 h 201"/>
                <a:gd name="T16" fmla="*/ 0 w 214"/>
                <a:gd name="T17" fmla="*/ 148 h 201"/>
                <a:gd name="T18" fmla="*/ 214 w 214"/>
                <a:gd name="T19" fmla="*/ 14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201">
                  <a:moveTo>
                    <a:pt x="162" y="0"/>
                  </a:moveTo>
                  <a:lnTo>
                    <a:pt x="214" y="53"/>
                  </a:lnTo>
                  <a:lnTo>
                    <a:pt x="162" y="105"/>
                  </a:lnTo>
                  <a:moveTo>
                    <a:pt x="214" y="53"/>
                  </a:moveTo>
                  <a:lnTo>
                    <a:pt x="0" y="53"/>
                  </a:lnTo>
                  <a:moveTo>
                    <a:pt x="52" y="96"/>
                  </a:moveTo>
                  <a:lnTo>
                    <a:pt x="0" y="148"/>
                  </a:lnTo>
                  <a:lnTo>
                    <a:pt x="52" y="201"/>
                  </a:lnTo>
                  <a:moveTo>
                    <a:pt x="0" y="148"/>
                  </a:moveTo>
                  <a:lnTo>
                    <a:pt x="214" y="148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arrow_6" title="Icon of two arrows pointing in opposite direction of each other">
              <a:extLst>
                <a:ext uri="{FF2B5EF4-FFF2-40B4-BE49-F238E27FC236}">
                  <a16:creationId xmlns:a16="http://schemas.microsoft.com/office/drawing/2014/main" id="{DD9CC73A-BC67-4324-8C90-61558E531EF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99064" y="3464055"/>
              <a:ext cx="268927" cy="252590"/>
            </a:xfrm>
            <a:custGeom>
              <a:avLst/>
              <a:gdLst>
                <a:gd name="T0" fmla="*/ 162 w 214"/>
                <a:gd name="T1" fmla="*/ 0 h 201"/>
                <a:gd name="T2" fmla="*/ 214 w 214"/>
                <a:gd name="T3" fmla="*/ 53 h 201"/>
                <a:gd name="T4" fmla="*/ 162 w 214"/>
                <a:gd name="T5" fmla="*/ 105 h 201"/>
                <a:gd name="T6" fmla="*/ 214 w 214"/>
                <a:gd name="T7" fmla="*/ 53 h 201"/>
                <a:gd name="T8" fmla="*/ 0 w 214"/>
                <a:gd name="T9" fmla="*/ 53 h 201"/>
                <a:gd name="T10" fmla="*/ 52 w 214"/>
                <a:gd name="T11" fmla="*/ 96 h 201"/>
                <a:gd name="T12" fmla="*/ 0 w 214"/>
                <a:gd name="T13" fmla="*/ 148 h 201"/>
                <a:gd name="T14" fmla="*/ 52 w 214"/>
                <a:gd name="T15" fmla="*/ 201 h 201"/>
                <a:gd name="T16" fmla="*/ 0 w 214"/>
                <a:gd name="T17" fmla="*/ 148 h 201"/>
                <a:gd name="T18" fmla="*/ 214 w 214"/>
                <a:gd name="T19" fmla="*/ 14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201">
                  <a:moveTo>
                    <a:pt x="162" y="0"/>
                  </a:moveTo>
                  <a:lnTo>
                    <a:pt x="214" y="53"/>
                  </a:lnTo>
                  <a:lnTo>
                    <a:pt x="162" y="105"/>
                  </a:lnTo>
                  <a:moveTo>
                    <a:pt x="214" y="53"/>
                  </a:moveTo>
                  <a:lnTo>
                    <a:pt x="0" y="53"/>
                  </a:lnTo>
                  <a:moveTo>
                    <a:pt x="52" y="96"/>
                  </a:moveTo>
                  <a:lnTo>
                    <a:pt x="0" y="148"/>
                  </a:lnTo>
                  <a:lnTo>
                    <a:pt x="52" y="201"/>
                  </a:lnTo>
                  <a:moveTo>
                    <a:pt x="0" y="148"/>
                  </a:moveTo>
                  <a:lnTo>
                    <a:pt x="214" y="148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cloud" title="Icon of a cloud">
              <a:extLst>
                <a:ext uri="{FF2B5EF4-FFF2-40B4-BE49-F238E27FC236}">
                  <a16:creationId xmlns:a16="http://schemas.microsoft.com/office/drawing/2014/main" id="{6D119B24-D58F-4654-B577-9A324BBCB38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55961" y="3372027"/>
              <a:ext cx="541701" cy="345116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CellPhone_E8EA" title="Icon of a cellphone">
              <a:extLst>
                <a:ext uri="{FF2B5EF4-FFF2-40B4-BE49-F238E27FC236}">
                  <a16:creationId xmlns:a16="http://schemas.microsoft.com/office/drawing/2014/main" id="{4DBC139F-40C0-4573-A355-E0E9E98289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42719" y="3352689"/>
              <a:ext cx="215177" cy="35857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A93BD02-669C-4352-B9C4-64E206126ABB}"/>
                </a:ext>
              </a:extLst>
            </p:cNvPr>
            <p:cNvSpPr/>
            <p:nvPr/>
          </p:nvSpPr>
          <p:spPr bwMode="auto">
            <a:xfrm>
              <a:off x="7195342" y="3269455"/>
              <a:ext cx="785985" cy="550263"/>
            </a:xfrm>
            <a:custGeom>
              <a:avLst/>
              <a:gdLst>
                <a:gd name="connsiteX0" fmla="*/ 207358 w 785985"/>
                <a:gd name="connsiteY0" fmla="*/ 0 h 550263"/>
                <a:gd name="connsiteX1" fmla="*/ 317734 w 785985"/>
                <a:gd name="connsiteY1" fmla="*/ 45719 h 550263"/>
                <a:gd name="connsiteX2" fmla="*/ 328412 w 785985"/>
                <a:gd name="connsiteY2" fmla="*/ 61556 h 550263"/>
                <a:gd name="connsiteX3" fmla="*/ 333007 w 785985"/>
                <a:gd name="connsiteY3" fmla="*/ 54740 h 550263"/>
                <a:gd name="connsiteX4" fmla="*/ 426206 w 785985"/>
                <a:gd name="connsiteY4" fmla="*/ 16136 h 550263"/>
                <a:gd name="connsiteX5" fmla="*/ 519405 w 785985"/>
                <a:gd name="connsiteY5" fmla="*/ 54740 h 550263"/>
                <a:gd name="connsiteX6" fmla="*/ 543682 w 785985"/>
                <a:gd name="connsiteY6" fmla="*/ 90747 h 550263"/>
                <a:gd name="connsiteX7" fmla="*/ 547648 w 785985"/>
                <a:gd name="connsiteY7" fmla="*/ 88073 h 550263"/>
                <a:gd name="connsiteX8" fmla="*/ 614426 w 785985"/>
                <a:gd name="connsiteY8" fmla="*/ 74591 h 550263"/>
                <a:gd name="connsiteX9" fmla="*/ 785985 w 785985"/>
                <a:gd name="connsiteY9" fmla="*/ 246150 h 550263"/>
                <a:gd name="connsiteX10" fmla="*/ 614426 w 785985"/>
                <a:gd name="connsiteY10" fmla="*/ 417709 h 550263"/>
                <a:gd name="connsiteX11" fmla="*/ 578645 w 785985"/>
                <a:gd name="connsiteY11" fmla="*/ 412299 h 550263"/>
                <a:gd name="connsiteX12" fmla="*/ 562213 w 785985"/>
                <a:gd name="connsiteY12" fmla="*/ 436671 h 550263"/>
                <a:gd name="connsiteX13" fmla="*/ 469014 w 785985"/>
                <a:gd name="connsiteY13" fmla="*/ 475275 h 550263"/>
                <a:gd name="connsiteX14" fmla="*/ 420387 w 785985"/>
                <a:gd name="connsiteY14" fmla="*/ 465458 h 550263"/>
                <a:gd name="connsiteX15" fmla="*/ 390833 w 785985"/>
                <a:gd name="connsiteY15" fmla="*/ 509293 h 550263"/>
                <a:gd name="connsiteX16" fmla="*/ 291922 w 785985"/>
                <a:gd name="connsiteY16" fmla="*/ 550263 h 550263"/>
                <a:gd name="connsiteX17" fmla="*/ 163034 w 785985"/>
                <a:gd name="connsiteY17" fmla="*/ 464831 h 550263"/>
                <a:gd name="connsiteX18" fmla="*/ 161963 w 785985"/>
                <a:gd name="connsiteY18" fmla="*/ 459526 h 550263"/>
                <a:gd name="connsiteX19" fmla="*/ 135168 w 785985"/>
                <a:gd name="connsiteY19" fmla="*/ 464936 h 550263"/>
                <a:gd name="connsiteX20" fmla="*/ 0 w 785985"/>
                <a:gd name="connsiteY20" fmla="*/ 329768 h 550263"/>
                <a:gd name="connsiteX21" fmla="*/ 39590 w 785985"/>
                <a:gd name="connsiteY21" fmla="*/ 234190 h 550263"/>
                <a:gd name="connsiteX22" fmla="*/ 64083 w 785985"/>
                <a:gd name="connsiteY22" fmla="*/ 217676 h 550263"/>
                <a:gd name="connsiteX23" fmla="*/ 63529 w 785985"/>
                <a:gd name="connsiteY23" fmla="*/ 216854 h 550263"/>
                <a:gd name="connsiteX24" fmla="*/ 51263 w 785985"/>
                <a:gd name="connsiteY24" fmla="*/ 156095 h 550263"/>
                <a:gd name="connsiteX25" fmla="*/ 207358 w 785985"/>
                <a:gd name="connsiteY25" fmla="*/ 0 h 55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85985" h="550263">
                  <a:moveTo>
                    <a:pt x="207358" y="0"/>
                  </a:moveTo>
                  <a:cubicBezTo>
                    <a:pt x="250463" y="0"/>
                    <a:pt x="289487" y="17471"/>
                    <a:pt x="317734" y="45719"/>
                  </a:cubicBezTo>
                  <a:lnTo>
                    <a:pt x="328412" y="61556"/>
                  </a:lnTo>
                  <a:lnTo>
                    <a:pt x="333007" y="54740"/>
                  </a:lnTo>
                  <a:cubicBezTo>
                    <a:pt x="356859" y="30888"/>
                    <a:pt x="389810" y="16136"/>
                    <a:pt x="426206" y="16136"/>
                  </a:cubicBezTo>
                  <a:cubicBezTo>
                    <a:pt x="462603" y="16136"/>
                    <a:pt x="495553" y="30888"/>
                    <a:pt x="519405" y="54740"/>
                  </a:cubicBezTo>
                  <a:lnTo>
                    <a:pt x="543682" y="90747"/>
                  </a:lnTo>
                  <a:lnTo>
                    <a:pt x="547648" y="88073"/>
                  </a:lnTo>
                  <a:cubicBezTo>
                    <a:pt x="568173" y="79392"/>
                    <a:pt x="590739" y="74591"/>
                    <a:pt x="614426" y="74591"/>
                  </a:cubicBezTo>
                  <a:cubicBezTo>
                    <a:pt x="709175" y="74591"/>
                    <a:pt x="785985" y="151401"/>
                    <a:pt x="785985" y="246150"/>
                  </a:cubicBezTo>
                  <a:cubicBezTo>
                    <a:pt x="785985" y="340899"/>
                    <a:pt x="709175" y="417709"/>
                    <a:pt x="614426" y="417709"/>
                  </a:cubicBezTo>
                  <a:lnTo>
                    <a:pt x="578645" y="412299"/>
                  </a:lnTo>
                  <a:lnTo>
                    <a:pt x="562213" y="436671"/>
                  </a:lnTo>
                  <a:cubicBezTo>
                    <a:pt x="538362" y="460523"/>
                    <a:pt x="505411" y="475275"/>
                    <a:pt x="469014" y="475275"/>
                  </a:cubicBezTo>
                  <a:lnTo>
                    <a:pt x="420387" y="465458"/>
                  </a:lnTo>
                  <a:lnTo>
                    <a:pt x="390833" y="509293"/>
                  </a:lnTo>
                  <a:cubicBezTo>
                    <a:pt x="365519" y="534607"/>
                    <a:pt x="330549" y="550263"/>
                    <a:pt x="291922" y="550263"/>
                  </a:cubicBezTo>
                  <a:cubicBezTo>
                    <a:pt x="233982" y="550263"/>
                    <a:pt x="184269" y="515036"/>
                    <a:pt x="163034" y="464831"/>
                  </a:cubicBezTo>
                  <a:lnTo>
                    <a:pt x="161963" y="459526"/>
                  </a:lnTo>
                  <a:lnTo>
                    <a:pt x="135168" y="464936"/>
                  </a:lnTo>
                  <a:cubicBezTo>
                    <a:pt x="60517" y="464936"/>
                    <a:pt x="0" y="404419"/>
                    <a:pt x="0" y="329768"/>
                  </a:cubicBezTo>
                  <a:cubicBezTo>
                    <a:pt x="0" y="292443"/>
                    <a:pt x="15129" y="258651"/>
                    <a:pt x="39590" y="234190"/>
                  </a:cubicBezTo>
                  <a:lnTo>
                    <a:pt x="64083" y="217676"/>
                  </a:lnTo>
                  <a:lnTo>
                    <a:pt x="63529" y="216854"/>
                  </a:lnTo>
                  <a:cubicBezTo>
                    <a:pt x="55631" y="198179"/>
                    <a:pt x="51263" y="177647"/>
                    <a:pt x="51263" y="156095"/>
                  </a:cubicBezTo>
                  <a:cubicBezTo>
                    <a:pt x="51263" y="69886"/>
                    <a:pt x="121149" y="0"/>
                    <a:pt x="207358" y="0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FF5916-2785-436B-B05A-DF118CEAB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t="1" r="3781" b="9844"/>
            <a:stretch/>
          </p:blipFill>
          <p:spPr>
            <a:xfrm>
              <a:off x="7321943" y="3438046"/>
              <a:ext cx="532783" cy="170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809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00013 0.0152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00013 0.01528 " pathEditMode="relative" rAng="0" ptsTypes="AA">
                                      <p:cBhvr>
                                        <p:cTn id="17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-0.00039 -0.02338 " pathEditMode="relative" rAng="0" ptsTypes="AA">
                                      <p:cBhvr>
                                        <p:cTn id="22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A49D26-621A-4853-9131-DB1A4CF2918F}"/>
              </a:ext>
            </a:extLst>
          </p:cNvPr>
          <p:cNvGrpSpPr/>
          <p:nvPr/>
        </p:nvGrpSpPr>
        <p:grpSpPr>
          <a:xfrm>
            <a:off x="1882788" y="4254216"/>
            <a:ext cx="8052805" cy="1024558"/>
            <a:chOff x="1882190" y="4254333"/>
            <a:chExt cx="8053948" cy="1024704"/>
          </a:xfrm>
        </p:grpSpPr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6F8FB053-736E-43ED-A1F4-C55737F82CF2}"/>
                </a:ext>
              </a:extLst>
            </p:cNvPr>
            <p:cNvSpPr txBox="1"/>
            <p:nvPr/>
          </p:nvSpPr>
          <p:spPr>
            <a:xfrm>
              <a:off x="8130919" y="4254333"/>
              <a:ext cx="1805219" cy="6999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On-premises or cloud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7EAA099-CE3C-42FB-827F-37C57AEEBC36}"/>
                </a:ext>
              </a:extLst>
            </p:cNvPr>
            <p:cNvSpPr txBox="1"/>
            <p:nvPr/>
          </p:nvSpPr>
          <p:spPr>
            <a:xfrm>
              <a:off x="1882190" y="4254333"/>
              <a:ext cx="2152038" cy="7139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Interfaces </a:t>
              </a:r>
              <a:br>
                <a:rPr kumimoji="0" lang="en-US" sz="22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</a:br>
              <a:r>
                <a:rPr kumimoji="0" lang="en-US" sz="22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and APIs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389930-A5B3-404B-9E30-2BFEF7AC36E7}"/>
                </a:ext>
              </a:extLst>
            </p:cNvPr>
            <p:cNvSpPr txBox="1"/>
            <p:nvPr/>
          </p:nvSpPr>
          <p:spPr>
            <a:xfrm>
              <a:off x="5956149" y="4254333"/>
              <a:ext cx="2152038" cy="1024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Service-oriented and distributed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D10E637A-BAA4-4D2B-B179-EAA3639A5861}"/>
                </a:ext>
              </a:extLst>
            </p:cNvPr>
            <p:cNvSpPr txBox="1"/>
            <p:nvPr/>
          </p:nvSpPr>
          <p:spPr>
            <a:xfrm>
              <a:off x="4019132" y="4254333"/>
              <a:ext cx="1850298" cy="7139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29" normalizeH="0" baseline="0" noProof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Data sources and formats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8AE4540-1B33-4D12-AD22-B22ACFCDAEFD}"/>
              </a:ext>
            </a:extLst>
          </p:cNvPr>
          <p:cNvGrpSpPr/>
          <p:nvPr/>
        </p:nvGrpSpPr>
        <p:grpSpPr>
          <a:xfrm>
            <a:off x="2831902" y="4011259"/>
            <a:ext cx="6264588" cy="126755"/>
            <a:chOff x="2831438" y="4011341"/>
            <a:chExt cx="6265477" cy="126773"/>
          </a:xfrm>
          <a:solidFill>
            <a:schemeClr val="tx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BAF4FF-99D5-4433-B129-92B257B2CABA}"/>
                </a:ext>
              </a:extLst>
            </p:cNvPr>
            <p:cNvSpPr/>
            <p:nvPr/>
          </p:nvSpPr>
          <p:spPr bwMode="auto">
            <a:xfrm rot="16200000">
              <a:off x="2831438" y="4011341"/>
              <a:ext cx="126771" cy="126772"/>
            </a:xfrm>
            <a:prstGeom prst="ellipse">
              <a:avLst/>
            </a:prstGeom>
            <a:grpFill/>
            <a:ln w="10795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8A1D24-20BB-4F5F-8691-39EF4EABAAA2}"/>
                </a:ext>
              </a:extLst>
            </p:cNvPr>
            <p:cNvSpPr/>
            <p:nvPr/>
          </p:nvSpPr>
          <p:spPr bwMode="auto">
            <a:xfrm rot="16200000">
              <a:off x="4877672" y="4011342"/>
              <a:ext cx="126771" cy="126772"/>
            </a:xfrm>
            <a:prstGeom prst="ellipse">
              <a:avLst/>
            </a:prstGeom>
            <a:grpFill/>
            <a:ln w="10795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891416B-4546-457D-AC4E-432C7D3104AE}"/>
                </a:ext>
              </a:extLst>
            </p:cNvPr>
            <p:cNvSpPr/>
            <p:nvPr/>
          </p:nvSpPr>
          <p:spPr bwMode="auto">
            <a:xfrm rot="16200000">
              <a:off x="6923908" y="4011342"/>
              <a:ext cx="126771" cy="126772"/>
            </a:xfrm>
            <a:prstGeom prst="ellipse">
              <a:avLst/>
            </a:prstGeom>
            <a:grpFill/>
            <a:ln w="10795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AFC0157-E33A-4BDC-87DE-0959361A17C6}"/>
                </a:ext>
              </a:extLst>
            </p:cNvPr>
            <p:cNvSpPr/>
            <p:nvPr/>
          </p:nvSpPr>
          <p:spPr bwMode="auto">
            <a:xfrm rot="16200000">
              <a:off x="8970143" y="4011343"/>
              <a:ext cx="126771" cy="126772"/>
            </a:xfrm>
            <a:prstGeom prst="ellipse">
              <a:avLst/>
            </a:prstGeom>
            <a:grpFill/>
            <a:ln w="10795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DC68DF-6D51-490B-9505-A2FC7F078D22}"/>
                </a:ext>
              </a:extLst>
            </p:cNvPr>
            <p:cNvCxnSpPr>
              <a:cxnSpLocks/>
            </p:cNvCxnSpPr>
            <p:nvPr/>
          </p:nvCxnSpPr>
          <p:spPr>
            <a:xfrm>
              <a:off x="7139689" y="4077231"/>
              <a:ext cx="1755449" cy="0"/>
            </a:xfrm>
            <a:prstGeom prst="line">
              <a:avLst/>
            </a:prstGeom>
            <a:grpFill/>
            <a:ln w="19050" cap="flat" cmpd="sng" algn="ctr">
              <a:solidFill>
                <a:schemeClr val="tx2"/>
              </a:solidFill>
              <a:prstDash val="dash"/>
              <a:miter lim="800000"/>
              <a:headEnd type="none"/>
              <a:tailEnd type="none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E23BEE-622B-46F8-8456-0E62F3937928}"/>
                </a:ext>
              </a:extLst>
            </p:cNvPr>
            <p:cNvCxnSpPr>
              <a:cxnSpLocks/>
            </p:cNvCxnSpPr>
            <p:nvPr/>
          </p:nvCxnSpPr>
          <p:spPr>
            <a:xfrm>
              <a:off x="5086451" y="4077231"/>
              <a:ext cx="1755449" cy="0"/>
            </a:xfrm>
            <a:prstGeom prst="line">
              <a:avLst/>
            </a:prstGeom>
            <a:grpFill/>
            <a:ln w="19050" cap="flat" cmpd="sng" algn="ctr">
              <a:solidFill>
                <a:schemeClr val="tx2"/>
              </a:solidFill>
              <a:prstDash val="dash"/>
              <a:miter lim="800000"/>
              <a:headEnd type="none"/>
              <a:tailEnd type="none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6E45AB-1890-4581-A1BB-19077A0BF7ED}"/>
                </a:ext>
              </a:extLst>
            </p:cNvPr>
            <p:cNvCxnSpPr>
              <a:cxnSpLocks/>
            </p:cNvCxnSpPr>
            <p:nvPr/>
          </p:nvCxnSpPr>
          <p:spPr>
            <a:xfrm>
              <a:off x="3040215" y="4077231"/>
              <a:ext cx="1755449" cy="0"/>
            </a:xfrm>
            <a:prstGeom prst="line">
              <a:avLst/>
            </a:prstGeom>
            <a:grpFill/>
            <a:ln w="19050" cap="flat" cmpd="sng" algn="ctr">
              <a:solidFill>
                <a:schemeClr val="tx2"/>
              </a:solidFill>
              <a:prstDash val="dash"/>
              <a:miter lim="800000"/>
              <a:headEnd type="none"/>
              <a:tailEnd type="none"/>
            </a:ln>
            <a:effectLst/>
          </p:spPr>
        </p:cxnSp>
      </p:grpSp>
      <p:sp>
        <p:nvSpPr>
          <p:cNvPr id="21" name="MS cloud text">
            <a:extLst>
              <a:ext uri="{FF2B5EF4-FFF2-40B4-BE49-F238E27FC236}">
                <a16:creationId xmlns:a16="http://schemas.microsoft.com/office/drawing/2014/main" id="{84A73C04-DECB-47A2-910C-15FA1A153786}"/>
              </a:ext>
            </a:extLst>
          </p:cNvPr>
          <p:cNvSpPr txBox="1">
            <a:spLocks/>
          </p:cNvSpPr>
          <p:nvPr/>
        </p:nvSpPr>
        <p:spPr>
          <a:xfrm>
            <a:off x="866" y="1108541"/>
            <a:ext cx="12188542" cy="849906"/>
          </a:xfrm>
          <a:prstGeom prst="rect">
            <a:avLst/>
          </a:prstGeom>
        </p:spPr>
        <p:txBody>
          <a:bodyPr vert="horz" wrap="square" lIns="143387" tIns="89617" rIns="143387" bIns="89617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8960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4" b="0" i="0" u="none" strike="noStrike" kern="1200" cap="none" spc="-102" normalizeH="0" baseline="0" noProof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Integration challenges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D6FCA8-B65D-487F-A367-10410DD01B04}"/>
              </a:ext>
            </a:extLst>
          </p:cNvPr>
          <p:cNvGrpSpPr/>
          <p:nvPr/>
        </p:nvGrpSpPr>
        <p:grpSpPr>
          <a:xfrm>
            <a:off x="2636681" y="3008091"/>
            <a:ext cx="6971234" cy="843273"/>
            <a:chOff x="2636189" y="3008032"/>
            <a:chExt cx="6972223" cy="843392"/>
          </a:xfrm>
        </p:grpSpPr>
        <p:sp>
          <p:nvSpPr>
            <p:cNvPr id="29" name="Touchscreen" title="Icon of a closed hand with one finger touching a screen">
              <a:extLst>
                <a:ext uri="{FF2B5EF4-FFF2-40B4-BE49-F238E27FC236}">
                  <a16:creationId xmlns:a16="http://schemas.microsoft.com/office/drawing/2014/main" id="{650A71BA-D136-4487-83FB-430FB5EB15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36189" y="3313142"/>
              <a:ext cx="574106" cy="538282"/>
            </a:xfrm>
            <a:custGeom>
              <a:avLst/>
              <a:gdLst>
                <a:gd name="T0" fmla="*/ 1917 w 3772"/>
                <a:gd name="T1" fmla="*/ 1791 h 3535"/>
                <a:gd name="T2" fmla="*/ 1917 w 3772"/>
                <a:gd name="T3" fmla="*/ 1985 h 3535"/>
                <a:gd name="T4" fmla="*/ 1917 w 3772"/>
                <a:gd name="T5" fmla="*/ 1123 h 3535"/>
                <a:gd name="T6" fmla="*/ 1745 w 3772"/>
                <a:gd name="T7" fmla="*/ 951 h 3535"/>
                <a:gd name="T8" fmla="*/ 1573 w 3772"/>
                <a:gd name="T9" fmla="*/ 1123 h 3535"/>
                <a:gd name="T10" fmla="*/ 1573 w 3772"/>
                <a:gd name="T11" fmla="*/ 1135 h 3535"/>
                <a:gd name="T12" fmla="*/ 1573 w 3772"/>
                <a:gd name="T13" fmla="*/ 2527 h 3535"/>
                <a:gd name="T14" fmla="*/ 1469 w 3772"/>
                <a:gd name="T15" fmla="*/ 2569 h 3535"/>
                <a:gd name="T16" fmla="*/ 1282 w 3772"/>
                <a:gd name="T17" fmla="*/ 2383 h 3535"/>
                <a:gd name="T18" fmla="*/ 1023 w 3772"/>
                <a:gd name="T19" fmla="*/ 2383 h 3535"/>
                <a:gd name="T20" fmla="*/ 1023 w 3772"/>
                <a:gd name="T21" fmla="*/ 2641 h 3535"/>
                <a:gd name="T22" fmla="*/ 1659 w 3772"/>
                <a:gd name="T23" fmla="*/ 3277 h 3535"/>
                <a:gd name="T24" fmla="*/ 2262 w 3772"/>
                <a:gd name="T25" fmla="*/ 3535 h 3535"/>
                <a:gd name="T26" fmla="*/ 2951 w 3772"/>
                <a:gd name="T27" fmla="*/ 2846 h 3535"/>
                <a:gd name="T28" fmla="*/ 2951 w 3772"/>
                <a:gd name="T29" fmla="*/ 2184 h 3535"/>
                <a:gd name="T30" fmla="*/ 2820 w 3772"/>
                <a:gd name="T31" fmla="*/ 2017 h 3535"/>
                <a:gd name="T32" fmla="*/ 1917 w 3772"/>
                <a:gd name="T33" fmla="*/ 1791 h 3535"/>
                <a:gd name="T34" fmla="*/ 1917 w 3772"/>
                <a:gd name="T35" fmla="*/ 1123 h 3535"/>
                <a:gd name="T36" fmla="*/ 1917 w 3772"/>
                <a:gd name="T37" fmla="*/ 1602 h 3535"/>
                <a:gd name="T38" fmla="*/ 2254 w 3772"/>
                <a:gd name="T39" fmla="*/ 1123 h 3535"/>
                <a:gd name="T40" fmla="*/ 1744 w 3772"/>
                <a:gd name="T41" fmla="*/ 614 h 3535"/>
                <a:gd name="T42" fmla="*/ 1235 w 3772"/>
                <a:gd name="T43" fmla="*/ 1123 h 3535"/>
                <a:gd name="T44" fmla="*/ 1573 w 3772"/>
                <a:gd name="T45" fmla="*/ 1603 h 3535"/>
                <a:gd name="T46" fmla="*/ 2951 w 3772"/>
                <a:gd name="T47" fmla="*/ 2672 h 3535"/>
                <a:gd name="T48" fmla="*/ 3657 w 3772"/>
                <a:gd name="T49" fmla="*/ 2672 h 3535"/>
                <a:gd name="T50" fmla="*/ 3772 w 3772"/>
                <a:gd name="T51" fmla="*/ 2557 h 3535"/>
                <a:gd name="T52" fmla="*/ 3772 w 3772"/>
                <a:gd name="T53" fmla="*/ 115 h 3535"/>
                <a:gd name="T54" fmla="*/ 3657 w 3772"/>
                <a:gd name="T55" fmla="*/ 0 h 3535"/>
                <a:gd name="T56" fmla="*/ 115 w 3772"/>
                <a:gd name="T57" fmla="*/ 0 h 3535"/>
                <a:gd name="T58" fmla="*/ 0 w 3772"/>
                <a:gd name="T59" fmla="*/ 115 h 3535"/>
                <a:gd name="T60" fmla="*/ 0 w 3772"/>
                <a:gd name="T61" fmla="*/ 2557 h 3535"/>
                <a:gd name="T62" fmla="*/ 115 w 3772"/>
                <a:gd name="T63" fmla="*/ 2672 h 3535"/>
                <a:gd name="T64" fmla="*/ 1054 w 3772"/>
                <a:gd name="T65" fmla="*/ 2672 h 3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2" h="3535">
                  <a:moveTo>
                    <a:pt x="1917" y="1791"/>
                  </a:moveTo>
                  <a:cubicBezTo>
                    <a:pt x="1917" y="1985"/>
                    <a:pt x="1917" y="1985"/>
                    <a:pt x="1917" y="1985"/>
                  </a:cubicBezTo>
                  <a:moveTo>
                    <a:pt x="1917" y="1123"/>
                  </a:moveTo>
                  <a:cubicBezTo>
                    <a:pt x="1917" y="1028"/>
                    <a:pt x="1840" y="951"/>
                    <a:pt x="1745" y="951"/>
                  </a:cubicBezTo>
                  <a:cubicBezTo>
                    <a:pt x="1650" y="951"/>
                    <a:pt x="1573" y="1028"/>
                    <a:pt x="1573" y="1123"/>
                  </a:cubicBezTo>
                  <a:cubicBezTo>
                    <a:pt x="1573" y="1123"/>
                    <a:pt x="1573" y="1127"/>
                    <a:pt x="1573" y="1135"/>
                  </a:cubicBezTo>
                  <a:cubicBezTo>
                    <a:pt x="1573" y="1252"/>
                    <a:pt x="1573" y="2194"/>
                    <a:pt x="1573" y="2527"/>
                  </a:cubicBezTo>
                  <a:cubicBezTo>
                    <a:pt x="1573" y="2581"/>
                    <a:pt x="1507" y="2608"/>
                    <a:pt x="1469" y="2569"/>
                  </a:cubicBezTo>
                  <a:cubicBezTo>
                    <a:pt x="1282" y="2383"/>
                    <a:pt x="1282" y="2383"/>
                    <a:pt x="1282" y="2383"/>
                  </a:cubicBezTo>
                  <a:cubicBezTo>
                    <a:pt x="1210" y="2311"/>
                    <a:pt x="1095" y="2311"/>
                    <a:pt x="1023" y="2383"/>
                  </a:cubicBezTo>
                  <a:cubicBezTo>
                    <a:pt x="952" y="2454"/>
                    <a:pt x="952" y="2570"/>
                    <a:pt x="1023" y="2641"/>
                  </a:cubicBezTo>
                  <a:cubicBezTo>
                    <a:pt x="1659" y="3277"/>
                    <a:pt x="1659" y="3277"/>
                    <a:pt x="1659" y="3277"/>
                  </a:cubicBezTo>
                  <a:cubicBezTo>
                    <a:pt x="1813" y="3436"/>
                    <a:pt x="2026" y="3535"/>
                    <a:pt x="2262" y="3535"/>
                  </a:cubicBezTo>
                  <a:cubicBezTo>
                    <a:pt x="2643" y="3535"/>
                    <a:pt x="2951" y="3227"/>
                    <a:pt x="2951" y="2846"/>
                  </a:cubicBezTo>
                  <a:cubicBezTo>
                    <a:pt x="2951" y="2184"/>
                    <a:pt x="2951" y="2184"/>
                    <a:pt x="2951" y="2184"/>
                  </a:cubicBezTo>
                  <a:cubicBezTo>
                    <a:pt x="2951" y="2105"/>
                    <a:pt x="2897" y="2036"/>
                    <a:pt x="2820" y="2017"/>
                  </a:cubicBezTo>
                  <a:cubicBezTo>
                    <a:pt x="1917" y="1791"/>
                    <a:pt x="1917" y="1791"/>
                    <a:pt x="1917" y="1791"/>
                  </a:cubicBezTo>
                  <a:lnTo>
                    <a:pt x="1917" y="1123"/>
                  </a:lnTo>
                  <a:close/>
                  <a:moveTo>
                    <a:pt x="1917" y="1602"/>
                  </a:moveTo>
                  <a:cubicBezTo>
                    <a:pt x="2114" y="1532"/>
                    <a:pt x="2254" y="1344"/>
                    <a:pt x="2254" y="1123"/>
                  </a:cubicBezTo>
                  <a:cubicBezTo>
                    <a:pt x="2254" y="842"/>
                    <a:pt x="2026" y="614"/>
                    <a:pt x="1744" y="614"/>
                  </a:cubicBezTo>
                  <a:cubicBezTo>
                    <a:pt x="1463" y="614"/>
                    <a:pt x="1235" y="842"/>
                    <a:pt x="1235" y="1123"/>
                  </a:cubicBezTo>
                  <a:cubicBezTo>
                    <a:pt x="1235" y="1344"/>
                    <a:pt x="1376" y="1532"/>
                    <a:pt x="1573" y="1603"/>
                  </a:cubicBezTo>
                  <a:moveTo>
                    <a:pt x="2951" y="2672"/>
                  </a:moveTo>
                  <a:cubicBezTo>
                    <a:pt x="3657" y="2672"/>
                    <a:pt x="3657" y="2672"/>
                    <a:pt x="3657" y="2672"/>
                  </a:cubicBezTo>
                  <a:cubicBezTo>
                    <a:pt x="3720" y="2672"/>
                    <a:pt x="3772" y="2621"/>
                    <a:pt x="3772" y="2557"/>
                  </a:cubicBezTo>
                  <a:cubicBezTo>
                    <a:pt x="3772" y="115"/>
                    <a:pt x="3772" y="115"/>
                    <a:pt x="3772" y="115"/>
                  </a:cubicBezTo>
                  <a:cubicBezTo>
                    <a:pt x="3772" y="51"/>
                    <a:pt x="3720" y="0"/>
                    <a:pt x="365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5"/>
                  </a:cubicBezTo>
                  <a:cubicBezTo>
                    <a:pt x="0" y="2557"/>
                    <a:pt x="0" y="2557"/>
                    <a:pt x="0" y="2557"/>
                  </a:cubicBezTo>
                  <a:cubicBezTo>
                    <a:pt x="0" y="2621"/>
                    <a:pt x="51" y="2672"/>
                    <a:pt x="115" y="2672"/>
                  </a:cubicBezTo>
                  <a:cubicBezTo>
                    <a:pt x="1054" y="2672"/>
                    <a:pt x="1054" y="2672"/>
                    <a:pt x="1054" y="2672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Database_EFC7" title="Icon of a cylinder">
              <a:extLst>
                <a:ext uri="{FF2B5EF4-FFF2-40B4-BE49-F238E27FC236}">
                  <a16:creationId xmlns:a16="http://schemas.microsoft.com/office/drawing/2014/main" id="{2EF6453E-F761-40DE-80D1-D3CF8896B3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31346" y="3250720"/>
              <a:ext cx="415513" cy="558646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server" title="Icon of a server tower">
              <a:extLst>
                <a:ext uri="{FF2B5EF4-FFF2-40B4-BE49-F238E27FC236}">
                  <a16:creationId xmlns:a16="http://schemas.microsoft.com/office/drawing/2014/main" id="{239EA0C6-880C-4FB4-BC6F-C40757A087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01076" y="3267999"/>
              <a:ext cx="280177" cy="5321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cloud" title="Icon of a cloud">
              <a:extLst>
                <a:ext uri="{FF2B5EF4-FFF2-40B4-BE49-F238E27FC236}">
                  <a16:creationId xmlns:a16="http://schemas.microsoft.com/office/drawing/2014/main" id="{89532062-AEF0-4214-95A4-AD7573449D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69695" y="3008032"/>
              <a:ext cx="538717" cy="34321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solidFill>
              <a:schemeClr val="bg2"/>
            </a:solidFill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lationship_F003" title="Icon of three boxes connected by lines">
              <a:extLst>
                <a:ext uri="{FF2B5EF4-FFF2-40B4-BE49-F238E27FC236}">
                  <a16:creationId xmlns:a16="http://schemas.microsoft.com/office/drawing/2014/main" id="{92D55B28-3768-406F-B50A-2DC6B6115F2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54548" y="3250190"/>
              <a:ext cx="607043" cy="567777"/>
            </a:xfrm>
            <a:custGeom>
              <a:avLst/>
              <a:gdLst>
                <a:gd name="T0" fmla="*/ 3230 w 4406"/>
                <a:gd name="T1" fmla="*/ 0 h 4121"/>
                <a:gd name="T2" fmla="*/ 4406 w 4406"/>
                <a:gd name="T3" fmla="*/ 0 h 4121"/>
                <a:gd name="T4" fmla="*/ 4406 w 4406"/>
                <a:gd name="T5" fmla="*/ 1176 h 4121"/>
                <a:gd name="T6" fmla="*/ 3230 w 4406"/>
                <a:gd name="T7" fmla="*/ 1176 h 4121"/>
                <a:gd name="T8" fmla="*/ 3230 w 4406"/>
                <a:gd name="T9" fmla="*/ 0 h 4121"/>
                <a:gd name="T10" fmla="*/ 3230 w 4406"/>
                <a:gd name="T11" fmla="*/ 4121 h 4121"/>
                <a:gd name="T12" fmla="*/ 4406 w 4406"/>
                <a:gd name="T13" fmla="*/ 4121 h 4121"/>
                <a:gd name="T14" fmla="*/ 4406 w 4406"/>
                <a:gd name="T15" fmla="*/ 2945 h 4121"/>
                <a:gd name="T16" fmla="*/ 3230 w 4406"/>
                <a:gd name="T17" fmla="*/ 2945 h 4121"/>
                <a:gd name="T18" fmla="*/ 3230 w 4406"/>
                <a:gd name="T19" fmla="*/ 4121 h 4121"/>
                <a:gd name="T20" fmla="*/ 0 w 4406"/>
                <a:gd name="T21" fmla="*/ 2653 h 4121"/>
                <a:gd name="T22" fmla="*/ 1175 w 4406"/>
                <a:gd name="T23" fmla="*/ 2653 h 4121"/>
                <a:gd name="T24" fmla="*/ 1175 w 4406"/>
                <a:gd name="T25" fmla="*/ 1477 h 4121"/>
                <a:gd name="T26" fmla="*/ 0 w 4406"/>
                <a:gd name="T27" fmla="*/ 1477 h 4121"/>
                <a:gd name="T28" fmla="*/ 0 w 4406"/>
                <a:gd name="T29" fmla="*/ 2653 h 4121"/>
                <a:gd name="T30" fmla="*/ 1176 w 4406"/>
                <a:gd name="T31" fmla="*/ 2062 h 4121"/>
                <a:gd name="T32" fmla="*/ 3230 w 4406"/>
                <a:gd name="T33" fmla="*/ 690 h 4121"/>
                <a:gd name="T34" fmla="*/ 3230 w 4406"/>
                <a:gd name="T35" fmla="*/ 3434 h 4121"/>
                <a:gd name="T36" fmla="*/ 1181 w 4406"/>
                <a:gd name="T37" fmla="*/ 2064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06" h="4121">
                  <a:moveTo>
                    <a:pt x="3230" y="0"/>
                  </a:moveTo>
                  <a:lnTo>
                    <a:pt x="4406" y="0"/>
                  </a:lnTo>
                  <a:lnTo>
                    <a:pt x="4406" y="1176"/>
                  </a:lnTo>
                  <a:lnTo>
                    <a:pt x="3230" y="1176"/>
                  </a:lnTo>
                  <a:lnTo>
                    <a:pt x="3230" y="0"/>
                  </a:lnTo>
                  <a:moveTo>
                    <a:pt x="3230" y="4121"/>
                  </a:moveTo>
                  <a:lnTo>
                    <a:pt x="4406" y="4121"/>
                  </a:lnTo>
                  <a:lnTo>
                    <a:pt x="4406" y="2945"/>
                  </a:lnTo>
                  <a:lnTo>
                    <a:pt x="3230" y="2945"/>
                  </a:lnTo>
                  <a:lnTo>
                    <a:pt x="3230" y="4121"/>
                  </a:lnTo>
                  <a:moveTo>
                    <a:pt x="0" y="2653"/>
                  </a:moveTo>
                  <a:lnTo>
                    <a:pt x="1175" y="2653"/>
                  </a:lnTo>
                  <a:lnTo>
                    <a:pt x="1175" y="1477"/>
                  </a:lnTo>
                  <a:lnTo>
                    <a:pt x="0" y="1477"/>
                  </a:lnTo>
                  <a:lnTo>
                    <a:pt x="0" y="2653"/>
                  </a:lnTo>
                  <a:moveTo>
                    <a:pt x="1176" y="2062"/>
                  </a:moveTo>
                  <a:lnTo>
                    <a:pt x="3230" y="690"/>
                  </a:lnTo>
                  <a:moveTo>
                    <a:pt x="3230" y="3434"/>
                  </a:moveTo>
                  <a:lnTo>
                    <a:pt x="1181" y="206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67" tIns="43934" rIns="87867" bIns="4393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55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47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00013 0.0152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-0.00039 -0.02338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1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00013 0.01528 " pathEditMode="relative" rAng="0" ptsTypes="AA">
                                      <p:cBhvr>
                                        <p:cTn id="22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8C86-C892-604E-B056-A2716DD2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Integration Services</a:t>
            </a:r>
            <a:endParaRPr lang="en-GB"/>
          </a:p>
        </p:txBody>
      </p:sp>
      <p:sp>
        <p:nvSpPr>
          <p:cNvPr id="3" name="people_12" title="Icon of three people">
            <a:extLst>
              <a:ext uri="{FF2B5EF4-FFF2-40B4-BE49-F238E27FC236}">
                <a16:creationId xmlns:a16="http://schemas.microsoft.com/office/drawing/2014/main" id="{8E86E2A1-E6C0-794F-ADC1-62525DAB7BB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47927" y="1423046"/>
            <a:ext cx="420271" cy="35857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6" tIns="44817" rIns="89636" bIns="44817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672AB-097F-EC42-A79B-D3A0793B868E}"/>
              </a:ext>
            </a:extLst>
          </p:cNvPr>
          <p:cNvSpPr txBox="1"/>
          <p:nvPr/>
        </p:nvSpPr>
        <p:spPr>
          <a:xfrm>
            <a:off x="2455464" y="1876204"/>
            <a:ext cx="12052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Customers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97DF2-8C20-C543-BE25-09063304B721}"/>
              </a:ext>
            </a:extLst>
          </p:cNvPr>
          <p:cNvSpPr txBox="1"/>
          <p:nvPr/>
        </p:nvSpPr>
        <p:spPr>
          <a:xfrm>
            <a:off x="5562435" y="1876204"/>
            <a:ext cx="9305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Partners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F6DE7-EAA7-8E4C-BE8A-19B35774A8EA}"/>
              </a:ext>
            </a:extLst>
          </p:cNvPr>
          <p:cNvSpPr txBox="1"/>
          <p:nvPr/>
        </p:nvSpPr>
        <p:spPr>
          <a:xfrm>
            <a:off x="8352094" y="1921818"/>
            <a:ext cx="121539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20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Employees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A55241-B07D-F740-BEFE-A0532713A70D}"/>
              </a:ext>
            </a:extLst>
          </p:cNvPr>
          <p:cNvSpPr/>
          <p:nvPr/>
        </p:nvSpPr>
        <p:spPr bwMode="auto">
          <a:xfrm>
            <a:off x="1906818" y="3557994"/>
            <a:ext cx="8330349" cy="1821830"/>
          </a:xfrm>
          <a:prstGeom prst="rect">
            <a:avLst/>
          </a:prstGeom>
          <a:noFill/>
          <a:ln w="1270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70" tIns="143415" rIns="179270" bIns="1434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21" fontAlgn="base">
              <a:spcBef>
                <a:spcPct val="0"/>
              </a:spcBef>
              <a:spcAft>
                <a:spcPct val="0"/>
              </a:spcAft>
            </a:pPr>
            <a:endParaRPr lang="en-US" sz="1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3365A0-7480-1F4E-8F0A-4F7BD0B05E38}"/>
              </a:ext>
            </a:extLst>
          </p:cNvPr>
          <p:cNvGrpSpPr/>
          <p:nvPr/>
        </p:nvGrpSpPr>
        <p:grpSpPr>
          <a:xfrm>
            <a:off x="2281909" y="2470859"/>
            <a:ext cx="878550" cy="947195"/>
            <a:chOff x="2394044" y="2363333"/>
            <a:chExt cx="878675" cy="9473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1F8389-5FC1-F643-8828-9160265DFD9C}"/>
                </a:ext>
              </a:extLst>
            </p:cNvPr>
            <p:cNvSpPr txBox="1"/>
            <p:nvPr/>
          </p:nvSpPr>
          <p:spPr>
            <a:xfrm>
              <a:off x="2394044" y="3000398"/>
              <a:ext cx="878675" cy="310264"/>
            </a:xfrm>
            <a:prstGeom prst="rect">
              <a:avLst/>
            </a:prstGeom>
            <a:noFill/>
          </p:spPr>
          <p:txBody>
            <a:bodyPr wrap="none" lIns="89636" tIns="44817" rIns="89636" bIns="44817" rtlCol="0">
              <a:spAutoFit/>
            </a:bodyPr>
            <a:lstStyle/>
            <a:p>
              <a:pPr algn="ctr" defTabSz="896306">
                <a:defRPr/>
              </a:pPr>
              <a:r>
                <a:rPr lang="en-US" sz="1400" dirty="0">
                  <a:solidFill>
                    <a:srgbClr val="E6E6E6">
                      <a:lumMod val="75000"/>
                    </a:srgbClr>
                  </a:solidFill>
                  <a:latin typeface="Segoe UI"/>
                  <a:cs typeface="Segoe UI" panose="020B0502040204020203" pitchFamily="34" charset="0"/>
                </a:rPr>
                <a:t>Power BI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88BE05B-117F-104D-9FF0-D02F16155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5763" y="2363333"/>
              <a:ext cx="755237" cy="564086"/>
            </a:xfrm>
            <a:prstGeom prst="rect">
              <a:avLst/>
            </a:prstGeom>
            <a:noFill/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F0AFA3-9621-CD47-A521-232B46BFA109}"/>
              </a:ext>
            </a:extLst>
          </p:cNvPr>
          <p:cNvGrpSpPr/>
          <p:nvPr/>
        </p:nvGrpSpPr>
        <p:grpSpPr>
          <a:xfrm>
            <a:off x="6726807" y="2486050"/>
            <a:ext cx="1374257" cy="949138"/>
            <a:chOff x="6579768" y="2361390"/>
            <a:chExt cx="1374452" cy="9492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30E958-46C3-0241-BA71-6E136E93A546}"/>
                </a:ext>
              </a:extLst>
            </p:cNvPr>
            <p:cNvSpPr txBox="1"/>
            <p:nvPr/>
          </p:nvSpPr>
          <p:spPr>
            <a:xfrm>
              <a:off x="6579768" y="3000398"/>
              <a:ext cx="1374452" cy="310264"/>
            </a:xfrm>
            <a:prstGeom prst="rect">
              <a:avLst/>
            </a:prstGeom>
            <a:noFill/>
          </p:spPr>
          <p:txBody>
            <a:bodyPr wrap="none" lIns="89636" tIns="44817" rIns="89636" bIns="44817" rtlCol="0">
              <a:spAutoFit/>
            </a:bodyPr>
            <a:lstStyle/>
            <a:p>
              <a:pPr algn="ctr" defTabSz="896306">
                <a:defRPr/>
              </a:pPr>
              <a:r>
                <a:rPr lang="en-US" sz="1400" dirty="0">
                  <a:solidFill>
                    <a:srgbClr val="E6E6E6">
                      <a:lumMod val="75000"/>
                    </a:srgbClr>
                  </a:solidFill>
                  <a:latin typeface="Segoe UI"/>
                  <a:cs typeface="Segoe UI" panose="020B0502040204020203" pitchFamily="34" charset="0"/>
                </a:rPr>
                <a:t>Microsoft Flow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157B014-7F6B-5845-AE71-0CD30B5CA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9377" y="2361390"/>
              <a:ext cx="755237" cy="567971"/>
            </a:xfrm>
            <a:prstGeom prst="rect">
              <a:avLst/>
            </a:prstGeom>
            <a:noFill/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DAA857-CE03-9D42-8A90-40C63FBF35FE}"/>
              </a:ext>
            </a:extLst>
          </p:cNvPr>
          <p:cNvGrpSpPr/>
          <p:nvPr/>
        </p:nvGrpSpPr>
        <p:grpSpPr>
          <a:xfrm>
            <a:off x="4235399" y="2470858"/>
            <a:ext cx="1086910" cy="949194"/>
            <a:chOff x="4497269" y="2361334"/>
            <a:chExt cx="1087064" cy="94932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83F268-A962-F04C-A4FC-5E85B3330C49}"/>
                </a:ext>
              </a:extLst>
            </p:cNvPr>
            <p:cNvSpPr txBox="1"/>
            <p:nvPr/>
          </p:nvSpPr>
          <p:spPr>
            <a:xfrm>
              <a:off x="4497269" y="3000398"/>
              <a:ext cx="1087064" cy="310264"/>
            </a:xfrm>
            <a:prstGeom prst="rect">
              <a:avLst/>
            </a:prstGeom>
            <a:noFill/>
          </p:spPr>
          <p:txBody>
            <a:bodyPr wrap="none" lIns="89636" tIns="44817" rIns="89636" bIns="44817" rtlCol="0">
              <a:spAutoFit/>
            </a:bodyPr>
            <a:lstStyle/>
            <a:p>
              <a:pPr algn="ctr" defTabSz="896306">
                <a:defRPr/>
              </a:pPr>
              <a:r>
                <a:rPr lang="en-US" sz="1400" dirty="0">
                  <a:solidFill>
                    <a:srgbClr val="E6E6E6">
                      <a:lumMod val="75000"/>
                    </a:srgbClr>
                  </a:solidFill>
                  <a:latin typeface="Segoe UI"/>
                  <a:cs typeface="Segoe UI" panose="020B0502040204020203" pitchFamily="34" charset="0"/>
                </a:rPr>
                <a:t>PowerApps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4C2398F-9428-4045-A3DD-EE4B683A4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2063" y="2361334"/>
              <a:ext cx="756251" cy="568084"/>
            </a:xfrm>
            <a:prstGeom prst="rect">
              <a:avLst/>
            </a:prstGeom>
            <a:noFill/>
          </p:spPr>
        </p:pic>
      </p:grpSp>
      <p:grpSp>
        <p:nvGrpSpPr>
          <p:cNvPr id="24" name="Group 80">
            <a:extLst>
              <a:ext uri="{FF2B5EF4-FFF2-40B4-BE49-F238E27FC236}">
                <a16:creationId xmlns:a16="http://schemas.microsoft.com/office/drawing/2014/main" id="{8EB93496-4642-944E-B077-A6AA5C0ACD62}"/>
              </a:ext>
            </a:extLst>
          </p:cNvPr>
          <p:cNvGrpSpPr/>
          <p:nvPr/>
        </p:nvGrpSpPr>
        <p:grpSpPr>
          <a:xfrm>
            <a:off x="8877463" y="2480833"/>
            <a:ext cx="1226545" cy="927668"/>
            <a:chOff x="8735702" y="2382862"/>
            <a:chExt cx="1226719" cy="927800"/>
          </a:xfrm>
        </p:grpSpPr>
        <p:pic>
          <p:nvPicPr>
            <p:cNvPr id="32" name="Graphic 65">
              <a:extLst>
                <a:ext uri="{FF2B5EF4-FFF2-40B4-BE49-F238E27FC236}">
                  <a16:creationId xmlns:a16="http://schemas.microsoft.com/office/drawing/2014/main" id="{7120685E-CE04-094F-B44F-A0029ACD3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05677" y="2382862"/>
              <a:ext cx="525022" cy="525029"/>
            </a:xfrm>
            <a:prstGeom prst="rect">
              <a:avLst/>
            </a:prstGeom>
          </p:spPr>
        </p:pic>
        <p:sp>
          <p:nvSpPr>
            <p:cNvPr id="33" name="TextBox 82">
              <a:extLst>
                <a:ext uri="{FF2B5EF4-FFF2-40B4-BE49-F238E27FC236}">
                  <a16:creationId xmlns:a16="http://schemas.microsoft.com/office/drawing/2014/main" id="{4F79E82F-7DE3-E240-9D09-A45E5EAE6B75}"/>
                </a:ext>
              </a:extLst>
            </p:cNvPr>
            <p:cNvSpPr txBox="1"/>
            <p:nvPr/>
          </p:nvSpPr>
          <p:spPr>
            <a:xfrm>
              <a:off x="8735702" y="3000398"/>
              <a:ext cx="1226719" cy="310264"/>
            </a:xfrm>
            <a:prstGeom prst="rect">
              <a:avLst/>
            </a:prstGeom>
            <a:noFill/>
          </p:spPr>
          <p:txBody>
            <a:bodyPr wrap="none" lIns="89636" tIns="44817" rIns="89636" bIns="44817" rtlCol="0">
              <a:spAutoFit/>
            </a:bodyPr>
            <a:lstStyle/>
            <a:p>
              <a:pPr algn="ctr" defTabSz="896306">
                <a:defRPr/>
              </a:pPr>
              <a:r>
                <a:rPr lang="en-US" sz="1400">
                  <a:solidFill>
                    <a:srgbClr val="E6E6E6">
                      <a:lumMod val="75000"/>
                    </a:srgbClr>
                  </a:solidFill>
                  <a:latin typeface="Segoe UI"/>
                  <a:cs typeface="Segoe UI" panose="020B0502040204020203" pitchFamily="34" charset="0"/>
                </a:rPr>
                <a:t>Visual Studio</a:t>
              </a:r>
            </a:p>
          </p:txBody>
        </p:sp>
      </p:grpSp>
      <p:sp>
        <p:nvSpPr>
          <p:cNvPr id="41" name="Commitments_EC4D" title="Icon of a handshake">
            <a:extLst>
              <a:ext uri="{FF2B5EF4-FFF2-40B4-BE49-F238E27FC236}">
                <a16:creationId xmlns:a16="http://schemas.microsoft.com/office/drawing/2014/main" id="{E4EFF1EB-DF6D-4F42-91C2-CA6A5FE4BFD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36515" y="1459162"/>
            <a:ext cx="382417" cy="358570"/>
          </a:xfrm>
          <a:custGeom>
            <a:avLst/>
            <a:gdLst>
              <a:gd name="T0" fmla="*/ 56 w 3762"/>
              <a:gd name="T1" fmla="*/ 1280 h 3526"/>
              <a:gd name="T2" fmla="*/ 1246 w 3762"/>
              <a:gd name="T3" fmla="*/ 30 h 3526"/>
              <a:gd name="T4" fmla="*/ 1589 w 3762"/>
              <a:gd name="T5" fmla="*/ 313 h 3526"/>
              <a:gd name="T6" fmla="*/ 104 w 3762"/>
              <a:gd name="T7" fmla="*/ 2297 h 3526"/>
              <a:gd name="T8" fmla="*/ 698 w 3762"/>
              <a:gd name="T9" fmla="*/ 2078 h 3526"/>
              <a:gd name="T10" fmla="*/ 323 w 3762"/>
              <a:gd name="T11" fmla="*/ 1703 h 3526"/>
              <a:gd name="T12" fmla="*/ 2479 w 3762"/>
              <a:gd name="T13" fmla="*/ 2578 h 3526"/>
              <a:gd name="T14" fmla="*/ 3073 w 3762"/>
              <a:gd name="T15" fmla="*/ 2797 h 3526"/>
              <a:gd name="T16" fmla="*/ 2854 w 3762"/>
              <a:gd name="T17" fmla="*/ 2203 h 3526"/>
              <a:gd name="T18" fmla="*/ 1823 w 3762"/>
              <a:gd name="T19" fmla="*/ 3422 h 3526"/>
              <a:gd name="T20" fmla="*/ 2198 w 3762"/>
              <a:gd name="T21" fmla="*/ 3047 h 3526"/>
              <a:gd name="T22" fmla="*/ 2698 w 3762"/>
              <a:gd name="T23" fmla="*/ 3172 h 3526"/>
              <a:gd name="T24" fmla="*/ 2479 w 3762"/>
              <a:gd name="T25" fmla="*/ 2578 h 3526"/>
              <a:gd name="T26" fmla="*/ 479 w 3762"/>
              <a:gd name="T27" fmla="*/ 2672 h 3526"/>
              <a:gd name="T28" fmla="*/ 1073 w 3762"/>
              <a:gd name="T29" fmla="*/ 2453 h 3526"/>
              <a:gd name="T30" fmla="*/ 698 w 3762"/>
              <a:gd name="T31" fmla="*/ 2078 h 3526"/>
              <a:gd name="T32" fmla="*/ 854 w 3762"/>
              <a:gd name="T33" fmla="*/ 2672 h 3526"/>
              <a:gd name="T34" fmla="*/ 1229 w 3762"/>
              <a:gd name="T35" fmla="*/ 3047 h 3526"/>
              <a:gd name="T36" fmla="*/ 1448 w 3762"/>
              <a:gd name="T37" fmla="*/ 2453 h 3526"/>
              <a:gd name="T38" fmla="*/ 854 w 3762"/>
              <a:gd name="T39" fmla="*/ 2672 h 3526"/>
              <a:gd name="T40" fmla="*/ 1229 w 3762"/>
              <a:gd name="T41" fmla="*/ 3422 h 3526"/>
              <a:gd name="T42" fmla="*/ 1823 w 3762"/>
              <a:gd name="T43" fmla="*/ 3203 h 3526"/>
              <a:gd name="T44" fmla="*/ 1448 w 3762"/>
              <a:gd name="T45" fmla="*/ 2828 h 3526"/>
              <a:gd name="T46" fmla="*/ 3214 w 3762"/>
              <a:gd name="T47" fmla="*/ 1813 h 3526"/>
              <a:gd name="T48" fmla="*/ 3746 w 3762"/>
              <a:gd name="T49" fmla="*/ 1220 h 3526"/>
              <a:gd name="T50" fmla="*/ 2526 w 3762"/>
              <a:gd name="T51" fmla="*/ 0 h 3526"/>
              <a:gd name="T52" fmla="*/ 1412 w 3762"/>
              <a:gd name="T53" fmla="*/ 385 h 3526"/>
              <a:gd name="T54" fmla="*/ 1026 w 3762"/>
              <a:gd name="T55" fmla="*/ 1250 h 3526"/>
              <a:gd name="T56" fmla="*/ 1276 w 3762"/>
              <a:gd name="T57" fmla="*/ 1500 h 3526"/>
              <a:gd name="T58" fmla="*/ 2026 w 3762"/>
              <a:gd name="T59" fmla="*/ 750 h 3526"/>
              <a:gd name="T60" fmla="*/ 3448 w 3762"/>
              <a:gd name="T61" fmla="*/ 2047 h 3526"/>
              <a:gd name="T62" fmla="*/ 3071 w 3762"/>
              <a:gd name="T63" fmla="*/ 2420 h 3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762" h="3526">
                <a:moveTo>
                  <a:pt x="401" y="1625"/>
                </a:moveTo>
                <a:cubicBezTo>
                  <a:pt x="56" y="1280"/>
                  <a:pt x="56" y="1280"/>
                  <a:pt x="56" y="1280"/>
                </a:cubicBezTo>
                <a:cubicBezTo>
                  <a:pt x="40" y="1264"/>
                  <a:pt x="40" y="1236"/>
                  <a:pt x="56" y="1220"/>
                </a:cubicBezTo>
                <a:cubicBezTo>
                  <a:pt x="1246" y="30"/>
                  <a:pt x="1246" y="30"/>
                  <a:pt x="1246" y="30"/>
                </a:cubicBezTo>
                <a:cubicBezTo>
                  <a:pt x="1262" y="14"/>
                  <a:pt x="1290" y="14"/>
                  <a:pt x="1306" y="30"/>
                </a:cubicBezTo>
                <a:cubicBezTo>
                  <a:pt x="1589" y="313"/>
                  <a:pt x="1589" y="313"/>
                  <a:pt x="1589" y="313"/>
                </a:cubicBezTo>
                <a:moveTo>
                  <a:pt x="104" y="1922"/>
                </a:moveTo>
                <a:cubicBezTo>
                  <a:pt x="0" y="2026"/>
                  <a:pt x="0" y="2194"/>
                  <a:pt x="104" y="2297"/>
                </a:cubicBezTo>
                <a:cubicBezTo>
                  <a:pt x="207" y="2401"/>
                  <a:pt x="375" y="2401"/>
                  <a:pt x="479" y="2297"/>
                </a:cubicBezTo>
                <a:cubicBezTo>
                  <a:pt x="698" y="2078"/>
                  <a:pt x="698" y="2078"/>
                  <a:pt x="698" y="2078"/>
                </a:cubicBezTo>
                <a:cubicBezTo>
                  <a:pt x="802" y="1974"/>
                  <a:pt x="802" y="1806"/>
                  <a:pt x="698" y="1703"/>
                </a:cubicBezTo>
                <a:cubicBezTo>
                  <a:pt x="595" y="1599"/>
                  <a:pt x="427" y="1599"/>
                  <a:pt x="323" y="1703"/>
                </a:cubicBezTo>
                <a:lnTo>
                  <a:pt x="104" y="1922"/>
                </a:lnTo>
                <a:close/>
                <a:moveTo>
                  <a:pt x="2479" y="2578"/>
                </a:moveTo>
                <a:cubicBezTo>
                  <a:pt x="2698" y="2797"/>
                  <a:pt x="2698" y="2797"/>
                  <a:pt x="2698" y="2797"/>
                </a:cubicBezTo>
                <a:cubicBezTo>
                  <a:pt x="2802" y="2901"/>
                  <a:pt x="2970" y="2901"/>
                  <a:pt x="3073" y="2797"/>
                </a:cubicBezTo>
                <a:cubicBezTo>
                  <a:pt x="3177" y="2694"/>
                  <a:pt x="3177" y="2526"/>
                  <a:pt x="3073" y="2422"/>
                </a:cubicBezTo>
                <a:cubicBezTo>
                  <a:pt x="2854" y="2203"/>
                  <a:pt x="2854" y="2203"/>
                  <a:pt x="2854" y="2203"/>
                </a:cubicBezTo>
                <a:moveTo>
                  <a:pt x="1714" y="3313"/>
                </a:moveTo>
                <a:cubicBezTo>
                  <a:pt x="1823" y="3422"/>
                  <a:pt x="1823" y="3422"/>
                  <a:pt x="1823" y="3422"/>
                </a:cubicBezTo>
                <a:cubicBezTo>
                  <a:pt x="1927" y="3526"/>
                  <a:pt x="2095" y="3526"/>
                  <a:pt x="2198" y="3422"/>
                </a:cubicBezTo>
                <a:cubicBezTo>
                  <a:pt x="2302" y="3319"/>
                  <a:pt x="2302" y="3151"/>
                  <a:pt x="2198" y="3047"/>
                </a:cubicBezTo>
                <a:cubicBezTo>
                  <a:pt x="2323" y="3172"/>
                  <a:pt x="2323" y="3172"/>
                  <a:pt x="2323" y="3172"/>
                </a:cubicBezTo>
                <a:cubicBezTo>
                  <a:pt x="2427" y="3276"/>
                  <a:pt x="2595" y="3276"/>
                  <a:pt x="2698" y="3172"/>
                </a:cubicBezTo>
                <a:cubicBezTo>
                  <a:pt x="2802" y="3069"/>
                  <a:pt x="2802" y="2901"/>
                  <a:pt x="2698" y="2797"/>
                </a:cubicBezTo>
                <a:cubicBezTo>
                  <a:pt x="2479" y="2578"/>
                  <a:pt x="2479" y="2578"/>
                  <a:pt x="2479" y="2578"/>
                </a:cubicBezTo>
                <a:moveTo>
                  <a:pt x="479" y="2297"/>
                </a:moveTo>
                <a:cubicBezTo>
                  <a:pt x="375" y="2401"/>
                  <a:pt x="375" y="2569"/>
                  <a:pt x="479" y="2672"/>
                </a:cubicBezTo>
                <a:cubicBezTo>
                  <a:pt x="582" y="2776"/>
                  <a:pt x="750" y="2776"/>
                  <a:pt x="854" y="2672"/>
                </a:cubicBezTo>
                <a:cubicBezTo>
                  <a:pt x="1073" y="2453"/>
                  <a:pt x="1073" y="2453"/>
                  <a:pt x="1073" y="2453"/>
                </a:cubicBezTo>
                <a:cubicBezTo>
                  <a:pt x="1177" y="2349"/>
                  <a:pt x="1177" y="2181"/>
                  <a:pt x="1073" y="2078"/>
                </a:cubicBezTo>
                <a:cubicBezTo>
                  <a:pt x="970" y="1974"/>
                  <a:pt x="802" y="1974"/>
                  <a:pt x="698" y="2078"/>
                </a:cubicBezTo>
                <a:lnTo>
                  <a:pt x="479" y="2297"/>
                </a:lnTo>
                <a:close/>
                <a:moveTo>
                  <a:pt x="854" y="2672"/>
                </a:moveTo>
                <a:cubicBezTo>
                  <a:pt x="750" y="2776"/>
                  <a:pt x="750" y="2944"/>
                  <a:pt x="854" y="3047"/>
                </a:cubicBezTo>
                <a:cubicBezTo>
                  <a:pt x="957" y="3151"/>
                  <a:pt x="1125" y="3151"/>
                  <a:pt x="1229" y="3047"/>
                </a:cubicBezTo>
                <a:cubicBezTo>
                  <a:pt x="1448" y="2828"/>
                  <a:pt x="1448" y="2828"/>
                  <a:pt x="1448" y="2828"/>
                </a:cubicBezTo>
                <a:cubicBezTo>
                  <a:pt x="1552" y="2724"/>
                  <a:pt x="1552" y="2556"/>
                  <a:pt x="1448" y="2453"/>
                </a:cubicBezTo>
                <a:cubicBezTo>
                  <a:pt x="1345" y="2349"/>
                  <a:pt x="1177" y="2349"/>
                  <a:pt x="1073" y="2453"/>
                </a:cubicBezTo>
                <a:lnTo>
                  <a:pt x="854" y="2672"/>
                </a:lnTo>
                <a:close/>
                <a:moveTo>
                  <a:pt x="1229" y="3047"/>
                </a:moveTo>
                <a:cubicBezTo>
                  <a:pt x="1125" y="3151"/>
                  <a:pt x="1125" y="3319"/>
                  <a:pt x="1229" y="3422"/>
                </a:cubicBezTo>
                <a:cubicBezTo>
                  <a:pt x="1332" y="3526"/>
                  <a:pt x="1500" y="3526"/>
                  <a:pt x="1604" y="3422"/>
                </a:cubicBezTo>
                <a:cubicBezTo>
                  <a:pt x="1823" y="3203"/>
                  <a:pt x="1823" y="3203"/>
                  <a:pt x="1823" y="3203"/>
                </a:cubicBezTo>
                <a:cubicBezTo>
                  <a:pt x="1927" y="3099"/>
                  <a:pt x="1927" y="2931"/>
                  <a:pt x="1823" y="2828"/>
                </a:cubicBezTo>
                <a:cubicBezTo>
                  <a:pt x="1720" y="2724"/>
                  <a:pt x="1552" y="2724"/>
                  <a:pt x="1448" y="2828"/>
                </a:cubicBezTo>
                <a:lnTo>
                  <a:pt x="1229" y="3047"/>
                </a:lnTo>
                <a:close/>
                <a:moveTo>
                  <a:pt x="3214" y="1813"/>
                </a:moveTo>
                <a:cubicBezTo>
                  <a:pt x="3746" y="1280"/>
                  <a:pt x="3746" y="1280"/>
                  <a:pt x="3746" y="1280"/>
                </a:cubicBezTo>
                <a:cubicBezTo>
                  <a:pt x="3762" y="1264"/>
                  <a:pt x="3762" y="1236"/>
                  <a:pt x="3746" y="122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1436" y="363"/>
                  <a:pt x="1436" y="363"/>
                  <a:pt x="1436" y="363"/>
                </a:cubicBezTo>
                <a:cubicBezTo>
                  <a:pt x="1426" y="367"/>
                  <a:pt x="1417" y="375"/>
                  <a:pt x="1412" y="385"/>
                </a:cubicBezTo>
                <a:cubicBezTo>
                  <a:pt x="1057" y="1094"/>
                  <a:pt x="1057" y="1094"/>
                  <a:pt x="1057" y="1094"/>
                </a:cubicBezTo>
                <a:cubicBezTo>
                  <a:pt x="1037" y="1142"/>
                  <a:pt x="1026" y="1195"/>
                  <a:pt x="1026" y="1250"/>
                </a:cubicBezTo>
                <a:cubicBezTo>
                  <a:pt x="1026" y="1319"/>
                  <a:pt x="1054" y="1382"/>
                  <a:pt x="1099" y="1427"/>
                </a:cubicBezTo>
                <a:cubicBezTo>
                  <a:pt x="1144" y="1472"/>
                  <a:pt x="1207" y="1500"/>
                  <a:pt x="1276" y="1500"/>
                </a:cubicBezTo>
                <a:cubicBezTo>
                  <a:pt x="1483" y="1500"/>
                  <a:pt x="1651" y="1332"/>
                  <a:pt x="1651" y="1125"/>
                </a:cubicBezTo>
                <a:cubicBezTo>
                  <a:pt x="1651" y="918"/>
                  <a:pt x="1819" y="750"/>
                  <a:pt x="2026" y="750"/>
                </a:cubicBezTo>
                <a:cubicBezTo>
                  <a:pt x="2094" y="750"/>
                  <a:pt x="2162" y="771"/>
                  <a:pt x="2214" y="813"/>
                </a:cubicBezTo>
                <a:cubicBezTo>
                  <a:pt x="3448" y="2047"/>
                  <a:pt x="3448" y="2047"/>
                  <a:pt x="3448" y="2047"/>
                </a:cubicBezTo>
                <a:cubicBezTo>
                  <a:pt x="3553" y="2152"/>
                  <a:pt x="3552" y="2321"/>
                  <a:pt x="3446" y="2425"/>
                </a:cubicBezTo>
                <a:cubicBezTo>
                  <a:pt x="3341" y="2527"/>
                  <a:pt x="3174" y="2523"/>
                  <a:pt x="3071" y="2420"/>
                </a:cubicBezTo>
                <a:cubicBezTo>
                  <a:pt x="2854" y="2203"/>
                  <a:pt x="2854" y="2203"/>
                  <a:pt x="2854" y="2203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6" tIns="44817" rIns="89636" bIns="44817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45" name="Modern_workplace" title="Icon of three people connected by a dotted line">
            <a:extLst>
              <a:ext uri="{FF2B5EF4-FFF2-40B4-BE49-F238E27FC236}">
                <a16:creationId xmlns:a16="http://schemas.microsoft.com/office/drawing/2014/main" id="{5416FEE9-2F3A-4E24-9565-3EE398C452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16975" y="1392702"/>
            <a:ext cx="485633" cy="470644"/>
          </a:xfrm>
          <a:custGeom>
            <a:avLst/>
            <a:gdLst>
              <a:gd name="T0" fmla="*/ 210 w 584"/>
              <a:gd name="T1" fmla="*/ 515 h 564"/>
              <a:gd name="T2" fmla="*/ 226 w 584"/>
              <a:gd name="T3" fmla="*/ 515 h 564"/>
              <a:gd name="T4" fmla="*/ 239 w 584"/>
              <a:gd name="T5" fmla="*/ 515 h 564"/>
              <a:gd name="T6" fmla="*/ 255 w 584"/>
              <a:gd name="T7" fmla="*/ 515 h 564"/>
              <a:gd name="T8" fmla="*/ 269 w 584"/>
              <a:gd name="T9" fmla="*/ 515 h 564"/>
              <a:gd name="T10" fmla="*/ 285 w 584"/>
              <a:gd name="T11" fmla="*/ 515 h 564"/>
              <a:gd name="T12" fmla="*/ 298 w 584"/>
              <a:gd name="T13" fmla="*/ 515 h 564"/>
              <a:gd name="T14" fmla="*/ 314 w 584"/>
              <a:gd name="T15" fmla="*/ 515 h 564"/>
              <a:gd name="T16" fmla="*/ 328 w 584"/>
              <a:gd name="T17" fmla="*/ 515 h 564"/>
              <a:gd name="T18" fmla="*/ 344 w 584"/>
              <a:gd name="T19" fmla="*/ 515 h 564"/>
              <a:gd name="T20" fmla="*/ 357 w 584"/>
              <a:gd name="T21" fmla="*/ 515 h 564"/>
              <a:gd name="T22" fmla="*/ 373 w 584"/>
              <a:gd name="T23" fmla="*/ 515 h 564"/>
              <a:gd name="T24" fmla="*/ 366 w 584"/>
              <a:gd name="T25" fmla="*/ 247 h 564"/>
              <a:gd name="T26" fmla="*/ 358 w 584"/>
              <a:gd name="T27" fmla="*/ 233 h 564"/>
              <a:gd name="T28" fmla="*/ 372 w 584"/>
              <a:gd name="T29" fmla="*/ 259 h 564"/>
              <a:gd name="T30" fmla="*/ 380 w 584"/>
              <a:gd name="T31" fmla="*/ 273 h 564"/>
              <a:gd name="T32" fmla="*/ 386 w 584"/>
              <a:gd name="T33" fmla="*/ 285 h 564"/>
              <a:gd name="T34" fmla="*/ 393 w 584"/>
              <a:gd name="T35" fmla="*/ 299 h 564"/>
              <a:gd name="T36" fmla="*/ 400 w 584"/>
              <a:gd name="T37" fmla="*/ 311 h 564"/>
              <a:gd name="T38" fmla="*/ 407 w 584"/>
              <a:gd name="T39" fmla="*/ 325 h 564"/>
              <a:gd name="T40" fmla="*/ 414 w 584"/>
              <a:gd name="T41" fmla="*/ 337 h 564"/>
              <a:gd name="T42" fmla="*/ 421 w 584"/>
              <a:gd name="T43" fmla="*/ 351 h 564"/>
              <a:gd name="T44" fmla="*/ 226 w 584"/>
              <a:gd name="T45" fmla="*/ 233 h 564"/>
              <a:gd name="T46" fmla="*/ 218 w 584"/>
              <a:gd name="T47" fmla="*/ 247 h 564"/>
              <a:gd name="T48" fmla="*/ 212 w 584"/>
              <a:gd name="T49" fmla="*/ 259 h 564"/>
              <a:gd name="T50" fmla="*/ 204 w 584"/>
              <a:gd name="T51" fmla="*/ 273 h 564"/>
              <a:gd name="T52" fmla="*/ 198 w 584"/>
              <a:gd name="T53" fmla="*/ 285 h 564"/>
              <a:gd name="T54" fmla="*/ 191 w 584"/>
              <a:gd name="T55" fmla="*/ 299 h 564"/>
              <a:gd name="T56" fmla="*/ 184 w 584"/>
              <a:gd name="T57" fmla="*/ 311 h 564"/>
              <a:gd name="T58" fmla="*/ 177 w 584"/>
              <a:gd name="T59" fmla="*/ 325 h 564"/>
              <a:gd name="T60" fmla="*/ 170 w 584"/>
              <a:gd name="T61" fmla="*/ 337 h 564"/>
              <a:gd name="T62" fmla="*/ 163 w 584"/>
              <a:gd name="T63" fmla="*/ 351 h 564"/>
              <a:gd name="T64" fmla="*/ 239 w 584"/>
              <a:gd name="T65" fmla="*/ 53 h 564"/>
              <a:gd name="T66" fmla="*/ 293 w 584"/>
              <a:gd name="T67" fmla="*/ 105 h 564"/>
              <a:gd name="T68" fmla="*/ 347 w 584"/>
              <a:gd name="T69" fmla="*/ 53 h 564"/>
              <a:gd name="T70" fmla="*/ 293 w 584"/>
              <a:gd name="T71" fmla="*/ 0 h 564"/>
              <a:gd name="T72" fmla="*/ 239 w 584"/>
              <a:gd name="T73" fmla="*/ 53 h 564"/>
              <a:gd name="T74" fmla="*/ 205 w 584"/>
              <a:gd name="T75" fmla="*/ 190 h 564"/>
              <a:gd name="T76" fmla="*/ 292 w 584"/>
              <a:gd name="T77" fmla="*/ 105 h 564"/>
              <a:gd name="T78" fmla="*/ 379 w 584"/>
              <a:gd name="T79" fmla="*/ 190 h 564"/>
              <a:gd name="T80" fmla="*/ 444 w 584"/>
              <a:gd name="T81" fmla="*/ 427 h 564"/>
              <a:gd name="T82" fmla="*/ 498 w 584"/>
              <a:gd name="T83" fmla="*/ 479 h 564"/>
              <a:gd name="T84" fmla="*/ 553 w 584"/>
              <a:gd name="T85" fmla="*/ 427 h 564"/>
              <a:gd name="T86" fmla="*/ 498 w 584"/>
              <a:gd name="T87" fmla="*/ 374 h 564"/>
              <a:gd name="T88" fmla="*/ 444 w 584"/>
              <a:gd name="T89" fmla="*/ 427 h 564"/>
              <a:gd name="T90" fmla="*/ 411 w 584"/>
              <a:gd name="T91" fmla="*/ 564 h 564"/>
              <a:gd name="T92" fmla="*/ 498 w 584"/>
              <a:gd name="T93" fmla="*/ 479 h 564"/>
              <a:gd name="T94" fmla="*/ 584 w 584"/>
              <a:gd name="T95" fmla="*/ 564 h 564"/>
              <a:gd name="T96" fmla="*/ 34 w 584"/>
              <a:gd name="T97" fmla="*/ 427 h 564"/>
              <a:gd name="T98" fmla="*/ 87 w 584"/>
              <a:gd name="T99" fmla="*/ 479 h 564"/>
              <a:gd name="T100" fmla="*/ 142 w 584"/>
              <a:gd name="T101" fmla="*/ 427 h 564"/>
              <a:gd name="T102" fmla="*/ 87 w 584"/>
              <a:gd name="T103" fmla="*/ 374 h 564"/>
              <a:gd name="T104" fmla="*/ 34 w 584"/>
              <a:gd name="T105" fmla="*/ 427 h 564"/>
              <a:gd name="T106" fmla="*/ 0 w 584"/>
              <a:gd name="T107" fmla="*/ 564 h 564"/>
              <a:gd name="T108" fmla="*/ 87 w 584"/>
              <a:gd name="T109" fmla="*/ 479 h 564"/>
              <a:gd name="T110" fmla="*/ 173 w 584"/>
              <a:gd name="T111" fmla="*/ 564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84" h="564">
                <a:moveTo>
                  <a:pt x="210" y="515"/>
                </a:moveTo>
                <a:cubicBezTo>
                  <a:pt x="226" y="515"/>
                  <a:pt x="226" y="515"/>
                  <a:pt x="226" y="515"/>
                </a:cubicBezTo>
                <a:moveTo>
                  <a:pt x="239" y="515"/>
                </a:moveTo>
                <a:cubicBezTo>
                  <a:pt x="255" y="515"/>
                  <a:pt x="255" y="515"/>
                  <a:pt x="255" y="515"/>
                </a:cubicBezTo>
                <a:moveTo>
                  <a:pt x="269" y="515"/>
                </a:moveTo>
                <a:cubicBezTo>
                  <a:pt x="285" y="515"/>
                  <a:pt x="285" y="515"/>
                  <a:pt x="285" y="515"/>
                </a:cubicBezTo>
                <a:moveTo>
                  <a:pt x="298" y="515"/>
                </a:moveTo>
                <a:cubicBezTo>
                  <a:pt x="314" y="515"/>
                  <a:pt x="314" y="515"/>
                  <a:pt x="314" y="515"/>
                </a:cubicBezTo>
                <a:moveTo>
                  <a:pt x="328" y="515"/>
                </a:moveTo>
                <a:cubicBezTo>
                  <a:pt x="344" y="515"/>
                  <a:pt x="344" y="515"/>
                  <a:pt x="344" y="515"/>
                </a:cubicBezTo>
                <a:moveTo>
                  <a:pt x="357" y="515"/>
                </a:moveTo>
                <a:cubicBezTo>
                  <a:pt x="373" y="515"/>
                  <a:pt x="373" y="515"/>
                  <a:pt x="373" y="515"/>
                </a:cubicBezTo>
                <a:moveTo>
                  <a:pt x="366" y="247"/>
                </a:moveTo>
                <a:cubicBezTo>
                  <a:pt x="358" y="233"/>
                  <a:pt x="358" y="233"/>
                  <a:pt x="358" y="233"/>
                </a:cubicBezTo>
                <a:moveTo>
                  <a:pt x="372" y="259"/>
                </a:moveTo>
                <a:cubicBezTo>
                  <a:pt x="380" y="273"/>
                  <a:pt x="380" y="273"/>
                  <a:pt x="380" y="273"/>
                </a:cubicBezTo>
                <a:moveTo>
                  <a:pt x="386" y="285"/>
                </a:moveTo>
                <a:cubicBezTo>
                  <a:pt x="393" y="299"/>
                  <a:pt x="393" y="299"/>
                  <a:pt x="393" y="299"/>
                </a:cubicBezTo>
                <a:moveTo>
                  <a:pt x="400" y="311"/>
                </a:moveTo>
                <a:cubicBezTo>
                  <a:pt x="407" y="325"/>
                  <a:pt x="407" y="325"/>
                  <a:pt x="407" y="325"/>
                </a:cubicBezTo>
                <a:moveTo>
                  <a:pt x="414" y="337"/>
                </a:moveTo>
                <a:cubicBezTo>
                  <a:pt x="421" y="351"/>
                  <a:pt x="421" y="351"/>
                  <a:pt x="421" y="351"/>
                </a:cubicBezTo>
                <a:moveTo>
                  <a:pt x="226" y="233"/>
                </a:moveTo>
                <a:cubicBezTo>
                  <a:pt x="218" y="247"/>
                  <a:pt x="218" y="247"/>
                  <a:pt x="218" y="247"/>
                </a:cubicBezTo>
                <a:moveTo>
                  <a:pt x="212" y="259"/>
                </a:moveTo>
                <a:cubicBezTo>
                  <a:pt x="204" y="273"/>
                  <a:pt x="204" y="273"/>
                  <a:pt x="204" y="273"/>
                </a:cubicBezTo>
                <a:moveTo>
                  <a:pt x="198" y="285"/>
                </a:moveTo>
                <a:cubicBezTo>
                  <a:pt x="191" y="299"/>
                  <a:pt x="191" y="299"/>
                  <a:pt x="191" y="299"/>
                </a:cubicBezTo>
                <a:moveTo>
                  <a:pt x="184" y="311"/>
                </a:moveTo>
                <a:cubicBezTo>
                  <a:pt x="177" y="325"/>
                  <a:pt x="177" y="325"/>
                  <a:pt x="177" y="325"/>
                </a:cubicBezTo>
                <a:moveTo>
                  <a:pt x="170" y="337"/>
                </a:moveTo>
                <a:cubicBezTo>
                  <a:pt x="163" y="351"/>
                  <a:pt x="163" y="351"/>
                  <a:pt x="163" y="351"/>
                </a:cubicBezTo>
                <a:moveTo>
                  <a:pt x="239" y="53"/>
                </a:moveTo>
                <a:cubicBezTo>
                  <a:pt x="239" y="82"/>
                  <a:pt x="263" y="105"/>
                  <a:pt x="293" y="105"/>
                </a:cubicBezTo>
                <a:cubicBezTo>
                  <a:pt x="322" y="105"/>
                  <a:pt x="347" y="82"/>
                  <a:pt x="347" y="53"/>
                </a:cubicBezTo>
                <a:cubicBezTo>
                  <a:pt x="347" y="24"/>
                  <a:pt x="322" y="0"/>
                  <a:pt x="293" y="0"/>
                </a:cubicBezTo>
                <a:cubicBezTo>
                  <a:pt x="263" y="0"/>
                  <a:pt x="239" y="24"/>
                  <a:pt x="239" y="53"/>
                </a:cubicBezTo>
                <a:close/>
                <a:moveTo>
                  <a:pt x="205" y="190"/>
                </a:moveTo>
                <a:cubicBezTo>
                  <a:pt x="205" y="143"/>
                  <a:pt x="244" y="105"/>
                  <a:pt x="292" y="105"/>
                </a:cubicBezTo>
                <a:cubicBezTo>
                  <a:pt x="340" y="105"/>
                  <a:pt x="379" y="143"/>
                  <a:pt x="379" y="190"/>
                </a:cubicBezTo>
                <a:moveTo>
                  <a:pt x="444" y="427"/>
                </a:moveTo>
                <a:cubicBezTo>
                  <a:pt x="444" y="456"/>
                  <a:pt x="469" y="479"/>
                  <a:pt x="498" y="479"/>
                </a:cubicBezTo>
                <a:cubicBezTo>
                  <a:pt x="528" y="479"/>
                  <a:pt x="553" y="456"/>
                  <a:pt x="553" y="427"/>
                </a:cubicBezTo>
                <a:cubicBezTo>
                  <a:pt x="553" y="398"/>
                  <a:pt x="528" y="374"/>
                  <a:pt x="498" y="374"/>
                </a:cubicBezTo>
                <a:cubicBezTo>
                  <a:pt x="469" y="374"/>
                  <a:pt x="444" y="398"/>
                  <a:pt x="444" y="427"/>
                </a:cubicBezTo>
                <a:close/>
                <a:moveTo>
                  <a:pt x="411" y="564"/>
                </a:moveTo>
                <a:cubicBezTo>
                  <a:pt x="411" y="517"/>
                  <a:pt x="449" y="479"/>
                  <a:pt x="498" y="479"/>
                </a:cubicBezTo>
                <a:cubicBezTo>
                  <a:pt x="546" y="479"/>
                  <a:pt x="584" y="517"/>
                  <a:pt x="584" y="564"/>
                </a:cubicBezTo>
                <a:moveTo>
                  <a:pt x="34" y="427"/>
                </a:moveTo>
                <a:cubicBezTo>
                  <a:pt x="34" y="456"/>
                  <a:pt x="58" y="479"/>
                  <a:pt x="87" y="479"/>
                </a:cubicBezTo>
                <a:cubicBezTo>
                  <a:pt x="117" y="479"/>
                  <a:pt x="142" y="456"/>
                  <a:pt x="142" y="427"/>
                </a:cubicBezTo>
                <a:cubicBezTo>
                  <a:pt x="142" y="398"/>
                  <a:pt x="117" y="374"/>
                  <a:pt x="87" y="374"/>
                </a:cubicBezTo>
                <a:cubicBezTo>
                  <a:pt x="58" y="374"/>
                  <a:pt x="34" y="398"/>
                  <a:pt x="34" y="427"/>
                </a:cubicBezTo>
                <a:close/>
                <a:moveTo>
                  <a:pt x="0" y="564"/>
                </a:moveTo>
                <a:cubicBezTo>
                  <a:pt x="0" y="517"/>
                  <a:pt x="38" y="479"/>
                  <a:pt x="87" y="479"/>
                </a:cubicBezTo>
                <a:cubicBezTo>
                  <a:pt x="135" y="479"/>
                  <a:pt x="173" y="517"/>
                  <a:pt x="173" y="564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6" tIns="44817" rIns="89636" bIns="44817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CEACC3-6C96-4FBD-AA4B-6D59142C0033}"/>
              </a:ext>
            </a:extLst>
          </p:cNvPr>
          <p:cNvSpPr txBox="1"/>
          <p:nvPr/>
        </p:nvSpPr>
        <p:spPr>
          <a:xfrm>
            <a:off x="5890083" y="3721601"/>
            <a:ext cx="48731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APIs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53CC51-E1D9-4207-979A-D6FC1B44D662}"/>
              </a:ext>
            </a:extLst>
          </p:cNvPr>
          <p:cNvSpPr txBox="1"/>
          <p:nvPr/>
        </p:nvSpPr>
        <p:spPr>
          <a:xfrm>
            <a:off x="8164490" y="3754597"/>
            <a:ext cx="138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Orchestration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D26576-C357-422C-9D8F-5C0AA7AAA795}"/>
              </a:ext>
            </a:extLst>
          </p:cNvPr>
          <p:cNvSpPr txBox="1"/>
          <p:nvPr/>
        </p:nvSpPr>
        <p:spPr>
          <a:xfrm>
            <a:off x="2861883" y="3721601"/>
            <a:ext cx="1223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Messaging</a:t>
            </a:r>
            <a:endParaRPr lang="en-US" sz="28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A69894-B8A1-4F09-8518-C68183C5FCBB}"/>
              </a:ext>
            </a:extLst>
          </p:cNvPr>
          <p:cNvSpPr/>
          <p:nvPr/>
        </p:nvSpPr>
        <p:spPr>
          <a:xfrm>
            <a:off x="3492066" y="4835134"/>
            <a:ext cx="1014977" cy="310220"/>
          </a:xfrm>
          <a:prstGeom prst="rect">
            <a:avLst/>
          </a:prstGeom>
        </p:spPr>
        <p:txBody>
          <a:bodyPr wrap="none" lIns="89636" tIns="44817" rIns="89636" bIns="44817">
            <a:spAutoFit/>
          </a:bodyPr>
          <a:lstStyle/>
          <a:p>
            <a:pPr algn="ctr" defTabSz="914192"/>
            <a:r>
              <a:rPr lang="en-US" sz="1400" dirty="0">
                <a:solidFill>
                  <a:srgbClr val="0070C0"/>
                </a:solidFill>
                <a:latin typeface="Segoe UI"/>
              </a:rPr>
              <a:t>Event Grid</a:t>
            </a:r>
          </a:p>
        </p:txBody>
      </p:sp>
      <p:pic>
        <p:nvPicPr>
          <p:cNvPr id="49" name="Graphic 44">
            <a:extLst>
              <a:ext uri="{FF2B5EF4-FFF2-40B4-BE49-F238E27FC236}">
                <a16:creationId xmlns:a16="http://schemas.microsoft.com/office/drawing/2014/main" id="{B4D9ED53-9510-4915-BDB4-188BA9C01E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0629" y="4279435"/>
            <a:ext cx="537849" cy="537855"/>
          </a:xfrm>
          <a:prstGeom prst="rect">
            <a:avLst/>
          </a:prstGeom>
        </p:spPr>
      </p:pic>
      <p:grpSp>
        <p:nvGrpSpPr>
          <p:cNvPr id="14" name="Group 86">
            <a:extLst>
              <a:ext uri="{FF2B5EF4-FFF2-40B4-BE49-F238E27FC236}">
                <a16:creationId xmlns:a16="http://schemas.microsoft.com/office/drawing/2014/main" id="{75F7C2C4-43C0-EA4D-85A8-560F12FBFE03}"/>
              </a:ext>
            </a:extLst>
          </p:cNvPr>
          <p:cNvGrpSpPr/>
          <p:nvPr/>
        </p:nvGrpSpPr>
        <p:grpSpPr>
          <a:xfrm>
            <a:off x="8382144" y="4279435"/>
            <a:ext cx="1072166" cy="866822"/>
            <a:chOff x="7754867" y="4161411"/>
            <a:chExt cx="1072318" cy="866945"/>
          </a:xfrm>
        </p:grpSpPr>
        <p:sp>
          <p:nvSpPr>
            <p:cNvPr id="46" name="Rectangle 87">
              <a:extLst>
                <a:ext uri="{FF2B5EF4-FFF2-40B4-BE49-F238E27FC236}">
                  <a16:creationId xmlns:a16="http://schemas.microsoft.com/office/drawing/2014/main" id="{F841415C-1692-4A78-ACE3-DC4123456C1C}"/>
                </a:ext>
              </a:extLst>
            </p:cNvPr>
            <p:cNvSpPr/>
            <p:nvPr/>
          </p:nvSpPr>
          <p:spPr>
            <a:xfrm>
              <a:off x="7754867" y="4718092"/>
              <a:ext cx="1072318" cy="310264"/>
            </a:xfrm>
            <a:prstGeom prst="rect">
              <a:avLst/>
            </a:prstGeom>
          </p:spPr>
          <p:txBody>
            <a:bodyPr wrap="none" lIns="89636" tIns="44817" rIns="89636" bIns="44817">
              <a:spAutoFit/>
            </a:bodyPr>
            <a:lstStyle/>
            <a:p>
              <a:pPr algn="ctr" defTabSz="914192"/>
              <a:r>
                <a:rPr lang="en-US" sz="1400">
                  <a:solidFill>
                    <a:srgbClr val="0070C0"/>
                  </a:solidFill>
                  <a:latin typeface="Segoe UI"/>
                </a:rPr>
                <a:t>Logic Apps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BB883AEC-D375-4CAA-9270-B689FCC48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4426" y="4161411"/>
              <a:ext cx="693200" cy="537931"/>
            </a:xfrm>
            <a:prstGeom prst="rect">
              <a:avLst/>
            </a:prstGeom>
          </p:spPr>
        </p:pic>
      </p:grpSp>
      <p:grpSp>
        <p:nvGrpSpPr>
          <p:cNvPr id="12" name="Group 92">
            <a:extLst>
              <a:ext uri="{FF2B5EF4-FFF2-40B4-BE49-F238E27FC236}">
                <a16:creationId xmlns:a16="http://schemas.microsoft.com/office/drawing/2014/main" id="{45282F7D-997B-D440-A0E4-1A96F8ABFE89}"/>
              </a:ext>
            </a:extLst>
          </p:cNvPr>
          <p:cNvGrpSpPr/>
          <p:nvPr/>
        </p:nvGrpSpPr>
        <p:grpSpPr>
          <a:xfrm>
            <a:off x="2447472" y="4276441"/>
            <a:ext cx="1095501" cy="868913"/>
            <a:chOff x="2100246" y="4170326"/>
            <a:chExt cx="1095656" cy="869037"/>
          </a:xfrm>
        </p:grpSpPr>
        <p:sp>
          <p:nvSpPr>
            <p:cNvPr id="47" name="Rectangle 93">
              <a:extLst>
                <a:ext uri="{FF2B5EF4-FFF2-40B4-BE49-F238E27FC236}">
                  <a16:creationId xmlns:a16="http://schemas.microsoft.com/office/drawing/2014/main" id="{B3EBF215-E7D7-4FF5-88E1-37EA0B3DEA6C}"/>
                </a:ext>
              </a:extLst>
            </p:cNvPr>
            <p:cNvSpPr/>
            <p:nvPr/>
          </p:nvSpPr>
          <p:spPr>
            <a:xfrm>
              <a:off x="2100246" y="4729099"/>
              <a:ext cx="1095656" cy="310264"/>
            </a:xfrm>
            <a:prstGeom prst="rect">
              <a:avLst/>
            </a:prstGeom>
          </p:spPr>
          <p:txBody>
            <a:bodyPr wrap="none" lIns="89636" tIns="44817" rIns="89636" bIns="44817">
              <a:spAutoFit/>
            </a:bodyPr>
            <a:lstStyle/>
            <a:p>
              <a:pPr algn="ctr" defTabSz="914192"/>
              <a:r>
                <a:rPr lang="en-US" sz="1400">
                  <a:solidFill>
                    <a:srgbClr val="0070C0"/>
                  </a:solidFill>
                  <a:latin typeface="Segoe UI"/>
                </a:rPr>
                <a:t>Service Bus</a:t>
              </a: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4BD229E0-C3C4-428F-923B-AF09B3429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79112" y="4170326"/>
              <a:ext cx="537924" cy="537931"/>
            </a:xfrm>
            <a:prstGeom prst="rect">
              <a:avLst/>
            </a:prstGeom>
          </p:spPr>
        </p:pic>
      </p:grpSp>
      <p:grpSp>
        <p:nvGrpSpPr>
          <p:cNvPr id="13" name="Group 98">
            <a:extLst>
              <a:ext uri="{FF2B5EF4-FFF2-40B4-BE49-F238E27FC236}">
                <a16:creationId xmlns:a16="http://schemas.microsoft.com/office/drawing/2014/main" id="{5FB2A8F6-1C7A-364A-8DD9-775BA1A68A9F}"/>
              </a:ext>
            </a:extLst>
          </p:cNvPr>
          <p:cNvGrpSpPr/>
          <p:nvPr/>
        </p:nvGrpSpPr>
        <p:grpSpPr>
          <a:xfrm>
            <a:off x="5361833" y="4256984"/>
            <a:ext cx="1578641" cy="866822"/>
            <a:chOff x="5282555" y="4161411"/>
            <a:chExt cx="1578865" cy="866945"/>
          </a:xfrm>
        </p:grpSpPr>
        <p:sp>
          <p:nvSpPr>
            <p:cNvPr id="44" name="Rectangle 99">
              <a:extLst>
                <a:ext uri="{FF2B5EF4-FFF2-40B4-BE49-F238E27FC236}">
                  <a16:creationId xmlns:a16="http://schemas.microsoft.com/office/drawing/2014/main" id="{C019397A-3B48-4C9A-AEEC-7BA8BF2FE82E}"/>
                </a:ext>
              </a:extLst>
            </p:cNvPr>
            <p:cNvSpPr/>
            <p:nvPr/>
          </p:nvSpPr>
          <p:spPr>
            <a:xfrm>
              <a:off x="5282555" y="4718092"/>
              <a:ext cx="1578865" cy="310264"/>
            </a:xfrm>
            <a:prstGeom prst="rect">
              <a:avLst/>
            </a:prstGeom>
          </p:spPr>
          <p:txBody>
            <a:bodyPr wrap="none" lIns="89636" tIns="44817" rIns="89636" bIns="44817">
              <a:spAutoFit/>
            </a:bodyPr>
            <a:lstStyle/>
            <a:p>
              <a:pPr algn="ctr" defTabSz="914192"/>
              <a:r>
                <a:rPr lang="en-US" sz="1400">
                  <a:solidFill>
                    <a:srgbClr val="0070C0"/>
                  </a:solidFill>
                  <a:latin typeface="Segoe UI"/>
                </a:rPr>
                <a:t>API Management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7A24570C-2265-4F43-A490-F1ABF225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61824" y="4161411"/>
              <a:ext cx="620329" cy="53793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F26476A-9352-454C-B275-B9228B278F11}"/>
              </a:ext>
            </a:extLst>
          </p:cNvPr>
          <p:cNvGrpSpPr/>
          <p:nvPr/>
        </p:nvGrpSpPr>
        <p:grpSpPr>
          <a:xfrm>
            <a:off x="2287455" y="5618826"/>
            <a:ext cx="714666" cy="767341"/>
            <a:chOff x="388426" y="2680202"/>
            <a:chExt cx="714768" cy="767450"/>
          </a:xfrm>
        </p:grpSpPr>
        <p:sp>
          <p:nvSpPr>
            <p:cNvPr id="64" name="cloud" title="Icon of a cloud">
              <a:extLst>
                <a:ext uri="{FF2B5EF4-FFF2-40B4-BE49-F238E27FC236}">
                  <a16:creationId xmlns:a16="http://schemas.microsoft.com/office/drawing/2014/main" id="{3184FB85-17BF-43E2-8582-E266A2A7EB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8426" y="2680202"/>
              <a:ext cx="714768" cy="455377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285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807F05-213E-491C-AD74-FAE868E4BC26}"/>
                </a:ext>
              </a:extLst>
            </p:cNvPr>
            <p:cNvSpPr/>
            <p:nvPr/>
          </p:nvSpPr>
          <p:spPr>
            <a:xfrm>
              <a:off x="467822" y="3135579"/>
              <a:ext cx="566181" cy="3120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92"/>
              <a:r>
                <a:rPr lang="en-US" sz="14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SaaS</a:t>
              </a:r>
              <a:endParaRPr lang="en-US" sz="1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2684756-C062-A744-B91E-AF966FAAD374}"/>
              </a:ext>
            </a:extLst>
          </p:cNvPr>
          <p:cNvGrpSpPr/>
          <p:nvPr/>
        </p:nvGrpSpPr>
        <p:grpSpPr>
          <a:xfrm>
            <a:off x="4326041" y="5634323"/>
            <a:ext cx="1181567" cy="981521"/>
            <a:chOff x="4418399" y="5624579"/>
            <a:chExt cx="1181735" cy="981661"/>
          </a:xfrm>
        </p:grpSpPr>
        <p:sp>
          <p:nvSpPr>
            <p:cNvPr id="65" name="Browser" title="Icon of a browser window">
              <a:extLst>
                <a:ext uri="{FF2B5EF4-FFF2-40B4-BE49-F238E27FC236}">
                  <a16:creationId xmlns:a16="http://schemas.microsoft.com/office/drawing/2014/main" id="{38797DD8-77A9-43E3-89C8-DEE7570F13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16697" y="5624579"/>
              <a:ext cx="571275" cy="457200"/>
            </a:xfrm>
            <a:custGeom>
              <a:avLst/>
              <a:gdLst>
                <a:gd name="T0" fmla="*/ 3750 w 3750"/>
                <a:gd name="T1" fmla="*/ 3000 h 3000"/>
                <a:gd name="T2" fmla="*/ 0 w 3750"/>
                <a:gd name="T3" fmla="*/ 3000 h 3000"/>
                <a:gd name="T4" fmla="*/ 0 w 3750"/>
                <a:gd name="T5" fmla="*/ 0 h 3000"/>
                <a:gd name="T6" fmla="*/ 3750 w 3750"/>
                <a:gd name="T7" fmla="*/ 0 h 3000"/>
                <a:gd name="T8" fmla="*/ 3750 w 3750"/>
                <a:gd name="T9" fmla="*/ 3000 h 3000"/>
                <a:gd name="T10" fmla="*/ 0 w 3750"/>
                <a:gd name="T11" fmla="*/ 750 h 3000"/>
                <a:gd name="T12" fmla="*/ 3750 w 3750"/>
                <a:gd name="T13" fmla="*/ 750 h 3000"/>
                <a:gd name="T14" fmla="*/ 3335 w 3750"/>
                <a:gd name="T15" fmla="*/ 375 h 3000"/>
                <a:gd name="T16" fmla="*/ 3375 w 3750"/>
                <a:gd name="T17" fmla="*/ 415 h 3000"/>
                <a:gd name="T18" fmla="*/ 3414 w 3750"/>
                <a:gd name="T19" fmla="*/ 375 h 3000"/>
                <a:gd name="T20" fmla="*/ 3375 w 3750"/>
                <a:gd name="T21" fmla="*/ 336 h 3000"/>
                <a:gd name="T22" fmla="*/ 3335 w 3750"/>
                <a:gd name="T23" fmla="*/ 375 h 3000"/>
                <a:gd name="T24" fmla="*/ 2886 w 3750"/>
                <a:gd name="T25" fmla="*/ 375 h 3000"/>
                <a:gd name="T26" fmla="*/ 2925 w 3750"/>
                <a:gd name="T27" fmla="*/ 415 h 3000"/>
                <a:gd name="T28" fmla="*/ 2965 w 3750"/>
                <a:gd name="T29" fmla="*/ 375 h 3000"/>
                <a:gd name="T30" fmla="*/ 2925 w 3750"/>
                <a:gd name="T31" fmla="*/ 336 h 3000"/>
                <a:gd name="T32" fmla="*/ 2886 w 3750"/>
                <a:gd name="T33" fmla="*/ 375 h 3000"/>
                <a:gd name="T34" fmla="*/ 2437 w 3750"/>
                <a:gd name="T35" fmla="*/ 375 h 3000"/>
                <a:gd name="T36" fmla="*/ 2476 w 3750"/>
                <a:gd name="T37" fmla="*/ 415 h 3000"/>
                <a:gd name="T38" fmla="*/ 2516 w 3750"/>
                <a:gd name="T39" fmla="*/ 375 h 3000"/>
                <a:gd name="T40" fmla="*/ 2476 w 3750"/>
                <a:gd name="T41" fmla="*/ 336 h 3000"/>
                <a:gd name="T42" fmla="*/ 2437 w 3750"/>
                <a:gd name="T43" fmla="*/ 375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0" h="3000">
                  <a:moveTo>
                    <a:pt x="3750" y="3000"/>
                  </a:moveTo>
                  <a:cubicBezTo>
                    <a:pt x="0" y="3000"/>
                    <a:pt x="0" y="3000"/>
                    <a:pt x="0" y="3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50" y="0"/>
                    <a:pt x="3750" y="0"/>
                    <a:pt x="3750" y="0"/>
                  </a:cubicBezTo>
                  <a:lnTo>
                    <a:pt x="3750" y="3000"/>
                  </a:lnTo>
                  <a:close/>
                  <a:moveTo>
                    <a:pt x="0" y="750"/>
                  </a:moveTo>
                  <a:cubicBezTo>
                    <a:pt x="3750" y="750"/>
                    <a:pt x="3750" y="750"/>
                    <a:pt x="3750" y="750"/>
                  </a:cubicBezTo>
                  <a:moveTo>
                    <a:pt x="3335" y="375"/>
                  </a:moveTo>
                  <a:cubicBezTo>
                    <a:pt x="3335" y="397"/>
                    <a:pt x="3353" y="415"/>
                    <a:pt x="3375" y="415"/>
                  </a:cubicBezTo>
                  <a:cubicBezTo>
                    <a:pt x="3397" y="415"/>
                    <a:pt x="3414" y="397"/>
                    <a:pt x="3414" y="375"/>
                  </a:cubicBezTo>
                  <a:cubicBezTo>
                    <a:pt x="3414" y="353"/>
                    <a:pt x="3397" y="336"/>
                    <a:pt x="3375" y="336"/>
                  </a:cubicBezTo>
                  <a:cubicBezTo>
                    <a:pt x="3353" y="336"/>
                    <a:pt x="3335" y="353"/>
                    <a:pt x="3335" y="375"/>
                  </a:cubicBezTo>
                  <a:close/>
                  <a:moveTo>
                    <a:pt x="2886" y="375"/>
                  </a:moveTo>
                  <a:cubicBezTo>
                    <a:pt x="2886" y="397"/>
                    <a:pt x="2904" y="415"/>
                    <a:pt x="2925" y="415"/>
                  </a:cubicBezTo>
                  <a:cubicBezTo>
                    <a:pt x="2947" y="415"/>
                    <a:pt x="2965" y="397"/>
                    <a:pt x="2965" y="375"/>
                  </a:cubicBezTo>
                  <a:cubicBezTo>
                    <a:pt x="2965" y="353"/>
                    <a:pt x="2947" y="336"/>
                    <a:pt x="2925" y="336"/>
                  </a:cubicBezTo>
                  <a:cubicBezTo>
                    <a:pt x="2904" y="336"/>
                    <a:pt x="2886" y="353"/>
                    <a:pt x="2886" y="375"/>
                  </a:cubicBezTo>
                  <a:close/>
                  <a:moveTo>
                    <a:pt x="2437" y="375"/>
                  </a:moveTo>
                  <a:cubicBezTo>
                    <a:pt x="2437" y="397"/>
                    <a:pt x="2454" y="415"/>
                    <a:pt x="2476" y="415"/>
                  </a:cubicBezTo>
                  <a:cubicBezTo>
                    <a:pt x="2498" y="415"/>
                    <a:pt x="2516" y="397"/>
                    <a:pt x="2516" y="375"/>
                  </a:cubicBezTo>
                  <a:cubicBezTo>
                    <a:pt x="2516" y="353"/>
                    <a:pt x="2498" y="336"/>
                    <a:pt x="2476" y="336"/>
                  </a:cubicBezTo>
                  <a:cubicBezTo>
                    <a:pt x="2454" y="336"/>
                    <a:pt x="2437" y="353"/>
                    <a:pt x="2437" y="375"/>
                  </a:cubicBezTo>
                  <a:close/>
                </a:path>
              </a:pathLst>
            </a:custGeom>
            <a:noFill/>
            <a:ln w="285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187AAD8-3CC0-40A2-A7A0-E22B1FDFCFE8}"/>
                </a:ext>
              </a:extLst>
            </p:cNvPr>
            <p:cNvSpPr/>
            <p:nvPr/>
          </p:nvSpPr>
          <p:spPr>
            <a:xfrm>
              <a:off x="4418399" y="6074428"/>
              <a:ext cx="1181735" cy="5318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92"/>
              <a:r>
                <a:rPr lang="en-US" sz="14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Packaged</a:t>
              </a:r>
              <a:br>
                <a:rPr lang="en-US" sz="14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4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Applications</a:t>
              </a:r>
              <a:endParaRPr lang="en-US" sz="1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8AD1B8-5EA1-1848-8553-981EB121390F}"/>
              </a:ext>
            </a:extLst>
          </p:cNvPr>
          <p:cNvGrpSpPr/>
          <p:nvPr/>
        </p:nvGrpSpPr>
        <p:grpSpPr>
          <a:xfrm>
            <a:off x="9339985" y="5651163"/>
            <a:ext cx="561292" cy="811761"/>
            <a:chOff x="9087502" y="5629427"/>
            <a:chExt cx="561372" cy="811876"/>
          </a:xfrm>
        </p:grpSpPr>
        <p:sp>
          <p:nvSpPr>
            <p:cNvPr id="67" name="binary" title="Icon of binary code, ones and zeros">
              <a:extLst>
                <a:ext uri="{FF2B5EF4-FFF2-40B4-BE49-F238E27FC236}">
                  <a16:creationId xmlns:a16="http://schemas.microsoft.com/office/drawing/2014/main" id="{C6E0440B-B770-4799-A14E-1E9FF0D8F3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05677" y="5629427"/>
              <a:ext cx="529474" cy="45720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1765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8309A33-47BC-432E-A158-71A4F716F95F}"/>
                </a:ext>
              </a:extLst>
            </p:cNvPr>
            <p:cNvSpPr/>
            <p:nvPr/>
          </p:nvSpPr>
          <p:spPr>
            <a:xfrm>
              <a:off x="9087502" y="6129230"/>
              <a:ext cx="561372" cy="3120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192"/>
              <a:r>
                <a:rPr lang="en-US" sz="14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Data</a:t>
              </a:r>
              <a:endParaRPr lang="en-US" sz="1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72E49A-E630-7D4E-9D00-41A5289BEDF6}"/>
              </a:ext>
            </a:extLst>
          </p:cNvPr>
          <p:cNvGrpSpPr/>
          <p:nvPr/>
        </p:nvGrpSpPr>
        <p:grpSpPr>
          <a:xfrm>
            <a:off x="6831529" y="5629382"/>
            <a:ext cx="1177322" cy="1002449"/>
            <a:chOff x="157065" y="4251977"/>
            <a:chExt cx="1177489" cy="1002591"/>
          </a:xfrm>
        </p:grpSpPr>
        <p:sp>
          <p:nvSpPr>
            <p:cNvPr id="69" name="Laptop_E770" title="Icon of a laptop">
              <a:extLst>
                <a:ext uri="{FF2B5EF4-FFF2-40B4-BE49-F238E27FC236}">
                  <a16:creationId xmlns:a16="http://schemas.microsoft.com/office/drawing/2014/main" id="{4D945153-EBEB-403F-B277-093ADC4C3F1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8021" y="4251977"/>
              <a:ext cx="685173" cy="457200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285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6F5DD5-0DAB-42A8-BB67-5CD6D7F7A098}"/>
                </a:ext>
              </a:extLst>
            </p:cNvPr>
            <p:cNvSpPr/>
            <p:nvPr/>
          </p:nvSpPr>
          <p:spPr>
            <a:xfrm>
              <a:off x="157065" y="4722756"/>
              <a:ext cx="1177489" cy="5318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92"/>
              <a:r>
                <a:rPr lang="en-US" sz="14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Custom</a:t>
              </a:r>
              <a:br>
                <a:rPr lang="en-US" sz="14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140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Applications</a:t>
              </a:r>
              <a:endParaRPr lang="en-US" sz="1400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20" name="Group 104">
            <a:extLst>
              <a:ext uri="{FF2B5EF4-FFF2-40B4-BE49-F238E27FC236}">
                <a16:creationId xmlns:a16="http://schemas.microsoft.com/office/drawing/2014/main" id="{3AE86F5E-E143-DE45-B3D0-77942B382241}"/>
              </a:ext>
            </a:extLst>
          </p:cNvPr>
          <p:cNvGrpSpPr/>
          <p:nvPr/>
        </p:nvGrpSpPr>
        <p:grpSpPr>
          <a:xfrm>
            <a:off x="9898071" y="3542198"/>
            <a:ext cx="632856" cy="719262"/>
            <a:chOff x="9898610" y="3542213"/>
            <a:chExt cx="632946" cy="719364"/>
          </a:xfrm>
        </p:grpSpPr>
        <p:sp>
          <p:nvSpPr>
            <p:cNvPr id="16" name="Rectangle 105">
              <a:extLst>
                <a:ext uri="{FF2B5EF4-FFF2-40B4-BE49-F238E27FC236}">
                  <a16:creationId xmlns:a16="http://schemas.microsoft.com/office/drawing/2014/main" id="{62AC8FCE-C6D8-5543-8BC7-11CDD8DF5B99}"/>
                </a:ext>
              </a:extLst>
            </p:cNvPr>
            <p:cNvSpPr/>
            <p:nvPr/>
          </p:nvSpPr>
          <p:spPr bwMode="auto">
            <a:xfrm>
              <a:off x="9898611" y="3542213"/>
              <a:ext cx="632944" cy="71936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E448D9A4-E00F-3B45-B3C7-0AA3DC19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898610" y="3542213"/>
              <a:ext cx="632946" cy="489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99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0" grpId="0"/>
      <p:bldP spid="42" grpId="0"/>
      <p:bldP spid="43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8C77D86-F1FA-1443-8CDB-0F82FE37EE95}"/>
              </a:ext>
            </a:extLst>
          </p:cNvPr>
          <p:cNvSpPr/>
          <p:nvPr/>
        </p:nvSpPr>
        <p:spPr bwMode="auto">
          <a:xfrm>
            <a:off x="279016" y="2068954"/>
            <a:ext cx="4155834" cy="388400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830B84-AA9C-4145-8780-63228F546CB0}"/>
              </a:ext>
            </a:extLst>
          </p:cNvPr>
          <p:cNvSpPr/>
          <p:nvPr/>
        </p:nvSpPr>
        <p:spPr bwMode="auto">
          <a:xfrm>
            <a:off x="7808592" y="2104403"/>
            <a:ext cx="4155834" cy="384855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6D64E9-D73A-4243-9D4C-F755A29D5087}"/>
              </a:ext>
            </a:extLst>
          </p:cNvPr>
          <p:cNvSpPr/>
          <p:nvPr/>
        </p:nvSpPr>
        <p:spPr bwMode="auto">
          <a:xfrm>
            <a:off x="4434850" y="2068954"/>
            <a:ext cx="3375455" cy="3884005"/>
          </a:xfrm>
          <a:prstGeom prst="rect">
            <a:avLst/>
          </a:prstGeom>
          <a:noFill/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88C86-C892-604E-B056-A2716DD2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Integration Services</a:t>
            </a:r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5672AB-097F-EC42-A79B-D3A0793B868E}"/>
              </a:ext>
            </a:extLst>
          </p:cNvPr>
          <p:cNvSpPr txBox="1"/>
          <p:nvPr/>
        </p:nvSpPr>
        <p:spPr>
          <a:xfrm>
            <a:off x="2021539" y="1535772"/>
            <a:ext cx="80317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27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iPaaS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5672AB-097F-EC42-A79B-D3A0793B868E}"/>
              </a:ext>
            </a:extLst>
          </p:cNvPr>
          <p:cNvSpPr txBox="1"/>
          <p:nvPr/>
        </p:nvSpPr>
        <p:spPr>
          <a:xfrm>
            <a:off x="9254215" y="1574118"/>
            <a:ext cx="152343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27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Serverless</a:t>
            </a:r>
          </a:p>
        </p:txBody>
      </p:sp>
      <p:sp>
        <p:nvSpPr>
          <p:cNvPr id="39" name="Telemarketer_E7B9" title="Icon of a person wearing a headset">
            <a:extLst>
              <a:ext uri="{FF2B5EF4-FFF2-40B4-BE49-F238E27FC236}">
                <a16:creationId xmlns:a16="http://schemas.microsoft.com/office/drawing/2014/main" id="{EF207510-75D4-4040-BED5-5961FE4E7D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25093" y="2945657"/>
            <a:ext cx="459961" cy="548562"/>
          </a:xfrm>
          <a:custGeom>
            <a:avLst/>
            <a:gdLst>
              <a:gd name="T0" fmla="*/ 0 w 3250"/>
              <a:gd name="T1" fmla="*/ 3875 h 3875"/>
              <a:gd name="T2" fmla="*/ 1625 w 3250"/>
              <a:gd name="T3" fmla="*/ 2250 h 3875"/>
              <a:gd name="T4" fmla="*/ 3250 w 3250"/>
              <a:gd name="T5" fmla="*/ 3875 h 3875"/>
              <a:gd name="T6" fmla="*/ 750 w 3250"/>
              <a:gd name="T7" fmla="*/ 1750 h 3875"/>
              <a:gd name="T8" fmla="*/ 750 w 3250"/>
              <a:gd name="T9" fmla="*/ 750 h 3875"/>
              <a:gd name="T10" fmla="*/ 500 w 3250"/>
              <a:gd name="T11" fmla="*/ 500 h 3875"/>
              <a:gd name="T12" fmla="*/ 250 w 3250"/>
              <a:gd name="T13" fmla="*/ 750 h 3875"/>
              <a:gd name="T14" fmla="*/ 250 w 3250"/>
              <a:gd name="T15" fmla="*/ 1500 h 3875"/>
              <a:gd name="T16" fmla="*/ 500 w 3250"/>
              <a:gd name="T17" fmla="*/ 1750 h 3875"/>
              <a:gd name="T18" fmla="*/ 1500 w 3250"/>
              <a:gd name="T19" fmla="*/ 1750 h 3875"/>
              <a:gd name="T20" fmla="*/ 690 w 3250"/>
              <a:gd name="T21" fmla="*/ 1751 h 3875"/>
              <a:gd name="T22" fmla="*/ 1625 w 3250"/>
              <a:gd name="T23" fmla="*/ 2250 h 3875"/>
              <a:gd name="T24" fmla="*/ 2750 w 3250"/>
              <a:gd name="T25" fmla="*/ 1125 h 3875"/>
              <a:gd name="T26" fmla="*/ 1625 w 3250"/>
              <a:gd name="T27" fmla="*/ 0 h 3875"/>
              <a:gd name="T28" fmla="*/ 689 w 3250"/>
              <a:gd name="T29" fmla="*/ 500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875">
                <a:moveTo>
                  <a:pt x="0" y="3875"/>
                </a:moveTo>
                <a:cubicBezTo>
                  <a:pt x="0" y="2978"/>
                  <a:pt x="728" y="2250"/>
                  <a:pt x="1625" y="2250"/>
                </a:cubicBezTo>
                <a:cubicBezTo>
                  <a:pt x="2522" y="2250"/>
                  <a:pt x="3250" y="2978"/>
                  <a:pt x="3250" y="3875"/>
                </a:cubicBezTo>
                <a:moveTo>
                  <a:pt x="750" y="1750"/>
                </a:moveTo>
                <a:cubicBezTo>
                  <a:pt x="750" y="750"/>
                  <a:pt x="750" y="750"/>
                  <a:pt x="750" y="750"/>
                </a:cubicBezTo>
                <a:cubicBezTo>
                  <a:pt x="750" y="612"/>
                  <a:pt x="638" y="500"/>
                  <a:pt x="500" y="500"/>
                </a:cubicBezTo>
                <a:cubicBezTo>
                  <a:pt x="362" y="500"/>
                  <a:pt x="250" y="612"/>
                  <a:pt x="250" y="750"/>
                </a:cubicBezTo>
                <a:cubicBezTo>
                  <a:pt x="250" y="1500"/>
                  <a:pt x="250" y="1500"/>
                  <a:pt x="250" y="1500"/>
                </a:cubicBezTo>
                <a:cubicBezTo>
                  <a:pt x="250" y="1638"/>
                  <a:pt x="362" y="1750"/>
                  <a:pt x="500" y="1750"/>
                </a:cubicBezTo>
                <a:cubicBezTo>
                  <a:pt x="1500" y="1750"/>
                  <a:pt x="1500" y="1750"/>
                  <a:pt x="1500" y="1750"/>
                </a:cubicBezTo>
                <a:moveTo>
                  <a:pt x="690" y="1751"/>
                </a:moveTo>
                <a:cubicBezTo>
                  <a:pt x="892" y="2052"/>
                  <a:pt x="1235" y="2250"/>
                  <a:pt x="1625" y="2250"/>
                </a:cubicBezTo>
                <a:cubicBezTo>
                  <a:pt x="2246" y="2250"/>
                  <a:pt x="2750" y="1746"/>
                  <a:pt x="2750" y="1125"/>
                </a:cubicBezTo>
                <a:cubicBezTo>
                  <a:pt x="2750" y="504"/>
                  <a:pt x="2246" y="0"/>
                  <a:pt x="1625" y="0"/>
                </a:cubicBezTo>
                <a:cubicBezTo>
                  <a:pt x="1235" y="0"/>
                  <a:pt x="891" y="199"/>
                  <a:pt x="689" y="500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40" name="people_4" title="Icon of a person">
            <a:extLst>
              <a:ext uri="{FF2B5EF4-FFF2-40B4-BE49-F238E27FC236}">
                <a16:creationId xmlns:a16="http://schemas.microsoft.com/office/drawing/2014/main" id="{A961C06D-0E6E-4050-8CF6-1684CCF3B1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67006" y="2945657"/>
            <a:ext cx="490671" cy="54856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41" name="girl" title="Icon of a young woman">
            <a:extLst>
              <a:ext uri="{FF2B5EF4-FFF2-40B4-BE49-F238E27FC236}">
                <a16:creationId xmlns:a16="http://schemas.microsoft.com/office/drawing/2014/main" id="{60476892-7D5C-4EDB-A05E-2A4800C95B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83439" y="2945657"/>
            <a:ext cx="463182" cy="548562"/>
          </a:xfrm>
          <a:custGeom>
            <a:avLst/>
            <a:gdLst>
              <a:gd name="T0" fmla="*/ 65 w 299"/>
              <a:gd name="T1" fmla="*/ 119 h 354"/>
              <a:gd name="T2" fmla="*/ 169 w 299"/>
              <a:gd name="T3" fmla="*/ 15 h 354"/>
              <a:gd name="T4" fmla="*/ 273 w 299"/>
              <a:gd name="T5" fmla="*/ 119 h 354"/>
              <a:gd name="T6" fmla="*/ 169 w 299"/>
              <a:gd name="T7" fmla="*/ 223 h 354"/>
              <a:gd name="T8" fmla="*/ 65 w 299"/>
              <a:gd name="T9" fmla="*/ 119 h 354"/>
              <a:gd name="T10" fmla="*/ 299 w 299"/>
              <a:gd name="T11" fmla="*/ 354 h 354"/>
              <a:gd name="T12" fmla="*/ 169 w 299"/>
              <a:gd name="T13" fmla="*/ 223 h 354"/>
              <a:gd name="T14" fmla="*/ 38 w 299"/>
              <a:gd name="T15" fmla="*/ 354 h 354"/>
              <a:gd name="T16" fmla="*/ 112 w 299"/>
              <a:gd name="T17" fmla="*/ 236 h 354"/>
              <a:gd name="T18" fmla="*/ 169 w 299"/>
              <a:gd name="T19" fmla="*/ 289 h 354"/>
              <a:gd name="T20" fmla="*/ 225 w 299"/>
              <a:gd name="T21" fmla="*/ 236 h 354"/>
              <a:gd name="T22" fmla="*/ 105 w 299"/>
              <a:gd name="T23" fmla="*/ 37 h 354"/>
              <a:gd name="T24" fmla="*/ 165 w 299"/>
              <a:gd name="T25" fmla="*/ 85 h 354"/>
              <a:gd name="T26" fmla="*/ 269 w 299"/>
              <a:gd name="T27" fmla="*/ 90 h 354"/>
              <a:gd name="T28" fmla="*/ 69 w 299"/>
              <a:gd name="T29" fmla="*/ 148 h 354"/>
              <a:gd name="T30" fmla="*/ 105 w 299"/>
              <a:gd name="T31" fmla="*/ 107 h 354"/>
              <a:gd name="T32" fmla="*/ 99 w 299"/>
              <a:gd name="T33" fmla="*/ 42 h 354"/>
              <a:gd name="T34" fmla="*/ 105 w 299"/>
              <a:gd name="T35" fmla="*/ 37 h 354"/>
              <a:gd name="T36" fmla="*/ 55 w 299"/>
              <a:gd name="T37" fmla="*/ 25 h 354"/>
              <a:gd name="T38" fmla="*/ 62 w 299"/>
              <a:gd name="T39" fmla="*/ 109 h 354"/>
              <a:gd name="T40" fmla="*/ 0 w 299"/>
              <a:gd name="T41" fmla="*/ 12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9" h="354">
                <a:moveTo>
                  <a:pt x="65" y="119"/>
                </a:moveTo>
                <a:cubicBezTo>
                  <a:pt x="65" y="62"/>
                  <a:pt x="111" y="15"/>
                  <a:pt x="169" y="15"/>
                </a:cubicBezTo>
                <a:cubicBezTo>
                  <a:pt x="226" y="15"/>
                  <a:pt x="273" y="62"/>
                  <a:pt x="273" y="119"/>
                </a:cubicBezTo>
                <a:cubicBezTo>
                  <a:pt x="273" y="177"/>
                  <a:pt x="226" y="223"/>
                  <a:pt x="169" y="223"/>
                </a:cubicBezTo>
                <a:cubicBezTo>
                  <a:pt x="111" y="223"/>
                  <a:pt x="65" y="177"/>
                  <a:pt x="65" y="119"/>
                </a:cubicBezTo>
                <a:close/>
                <a:moveTo>
                  <a:pt x="299" y="354"/>
                </a:moveTo>
                <a:cubicBezTo>
                  <a:pt x="299" y="282"/>
                  <a:pt x="241" y="223"/>
                  <a:pt x="169" y="223"/>
                </a:cubicBezTo>
                <a:cubicBezTo>
                  <a:pt x="97" y="223"/>
                  <a:pt x="38" y="282"/>
                  <a:pt x="38" y="354"/>
                </a:cubicBezTo>
                <a:moveTo>
                  <a:pt x="112" y="236"/>
                </a:moveTo>
                <a:cubicBezTo>
                  <a:pt x="169" y="289"/>
                  <a:pt x="169" y="289"/>
                  <a:pt x="169" y="289"/>
                </a:cubicBezTo>
                <a:cubicBezTo>
                  <a:pt x="225" y="236"/>
                  <a:pt x="225" y="236"/>
                  <a:pt x="225" y="236"/>
                </a:cubicBezTo>
                <a:moveTo>
                  <a:pt x="105" y="37"/>
                </a:moveTo>
                <a:cubicBezTo>
                  <a:pt x="105" y="37"/>
                  <a:pt x="130" y="75"/>
                  <a:pt x="165" y="85"/>
                </a:cubicBezTo>
                <a:cubicBezTo>
                  <a:pt x="206" y="96"/>
                  <a:pt x="269" y="90"/>
                  <a:pt x="269" y="90"/>
                </a:cubicBezTo>
                <a:moveTo>
                  <a:pt x="69" y="148"/>
                </a:moveTo>
                <a:cubicBezTo>
                  <a:pt x="69" y="148"/>
                  <a:pt x="98" y="128"/>
                  <a:pt x="105" y="107"/>
                </a:cubicBezTo>
                <a:cubicBezTo>
                  <a:pt x="117" y="68"/>
                  <a:pt x="99" y="42"/>
                  <a:pt x="99" y="42"/>
                </a:cubicBezTo>
                <a:moveTo>
                  <a:pt x="105" y="37"/>
                </a:moveTo>
                <a:cubicBezTo>
                  <a:pt x="105" y="37"/>
                  <a:pt x="87" y="0"/>
                  <a:pt x="55" y="25"/>
                </a:cubicBezTo>
                <a:cubicBezTo>
                  <a:pt x="28" y="47"/>
                  <a:pt x="66" y="87"/>
                  <a:pt x="62" y="109"/>
                </a:cubicBezTo>
                <a:cubicBezTo>
                  <a:pt x="55" y="139"/>
                  <a:pt x="0" y="127"/>
                  <a:pt x="0" y="127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56C20B-85B9-4FBC-951A-CB9FF5699864}"/>
              </a:ext>
            </a:extLst>
          </p:cNvPr>
          <p:cNvSpPr/>
          <p:nvPr/>
        </p:nvSpPr>
        <p:spPr>
          <a:xfrm>
            <a:off x="1387249" y="2501792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Multiple personas</a:t>
            </a:r>
            <a:endParaRPr lang="en-US" sz="1765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1" name="Touchscreen" title="Icon of a closed hand with one finger touching a screen">
            <a:extLst>
              <a:ext uri="{FF2B5EF4-FFF2-40B4-BE49-F238E27FC236}">
                <a16:creationId xmlns:a16="http://schemas.microsoft.com/office/drawing/2014/main" id="{EF4E6F18-CEC0-41B9-98E3-147724BC2B5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34766" y="4501924"/>
            <a:ext cx="390048" cy="365708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63" name="plug" title="Icon of a power plug showing an A to B connection">
            <a:extLst>
              <a:ext uri="{FF2B5EF4-FFF2-40B4-BE49-F238E27FC236}">
                <a16:creationId xmlns:a16="http://schemas.microsoft.com/office/drawing/2014/main" id="{2D06B973-7BEE-4FCA-BF7B-09018C05B4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96839" y="4499423"/>
            <a:ext cx="385816" cy="365708"/>
          </a:xfrm>
          <a:custGeom>
            <a:avLst/>
            <a:gdLst>
              <a:gd name="T0" fmla="*/ 169 w 346"/>
              <a:gd name="T1" fmla="*/ 90 h 328"/>
              <a:gd name="T2" fmla="*/ 199 w 346"/>
              <a:gd name="T3" fmla="*/ 61 h 328"/>
              <a:gd name="T4" fmla="*/ 279 w 346"/>
              <a:gd name="T5" fmla="*/ 63 h 328"/>
              <a:gd name="T6" fmla="*/ 279 w 346"/>
              <a:gd name="T7" fmla="*/ 63 h 328"/>
              <a:gd name="T8" fmla="*/ 277 w 346"/>
              <a:gd name="T9" fmla="*/ 143 h 328"/>
              <a:gd name="T10" fmla="*/ 247 w 346"/>
              <a:gd name="T11" fmla="*/ 172 h 328"/>
              <a:gd name="T12" fmla="*/ 169 w 346"/>
              <a:gd name="T13" fmla="*/ 90 h 328"/>
              <a:gd name="T14" fmla="*/ 279 w 346"/>
              <a:gd name="T15" fmla="*/ 63 h 328"/>
              <a:gd name="T16" fmla="*/ 346 w 346"/>
              <a:gd name="T17" fmla="*/ 0 h 328"/>
              <a:gd name="T18" fmla="*/ 99 w 346"/>
              <a:gd name="T19" fmla="*/ 156 h 328"/>
              <a:gd name="T20" fmla="*/ 69 w 346"/>
              <a:gd name="T21" fmla="*/ 185 h 328"/>
              <a:gd name="T22" fmla="*/ 67 w 346"/>
              <a:gd name="T23" fmla="*/ 265 h 328"/>
              <a:gd name="T24" fmla="*/ 67 w 346"/>
              <a:gd name="T25" fmla="*/ 265 h 328"/>
              <a:gd name="T26" fmla="*/ 147 w 346"/>
              <a:gd name="T27" fmla="*/ 267 h 328"/>
              <a:gd name="T28" fmla="*/ 177 w 346"/>
              <a:gd name="T29" fmla="*/ 238 h 328"/>
              <a:gd name="T30" fmla="*/ 99 w 346"/>
              <a:gd name="T31" fmla="*/ 156 h 328"/>
              <a:gd name="T32" fmla="*/ 67 w 346"/>
              <a:gd name="T33" fmla="*/ 265 h 328"/>
              <a:gd name="T34" fmla="*/ 0 w 346"/>
              <a:gd name="T35" fmla="*/ 328 h 328"/>
              <a:gd name="T36" fmla="*/ 157 w 346"/>
              <a:gd name="T37" fmla="*/ 143 h 328"/>
              <a:gd name="T38" fmla="*/ 120 w 346"/>
              <a:gd name="T39" fmla="*/ 178 h 328"/>
              <a:gd name="T40" fmla="*/ 193 w 346"/>
              <a:gd name="T41" fmla="*/ 181 h 328"/>
              <a:gd name="T42" fmla="*/ 156 w 346"/>
              <a:gd name="T43" fmla="*/ 21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" h="328">
                <a:moveTo>
                  <a:pt x="169" y="90"/>
                </a:moveTo>
                <a:cubicBezTo>
                  <a:pt x="199" y="61"/>
                  <a:pt x="199" y="61"/>
                  <a:pt x="199" y="61"/>
                </a:cubicBezTo>
                <a:cubicBezTo>
                  <a:pt x="222" y="40"/>
                  <a:pt x="258" y="41"/>
                  <a:pt x="279" y="63"/>
                </a:cubicBezTo>
                <a:cubicBezTo>
                  <a:pt x="279" y="63"/>
                  <a:pt x="279" y="63"/>
                  <a:pt x="279" y="63"/>
                </a:cubicBezTo>
                <a:cubicBezTo>
                  <a:pt x="300" y="86"/>
                  <a:pt x="300" y="122"/>
                  <a:pt x="277" y="143"/>
                </a:cubicBezTo>
                <a:cubicBezTo>
                  <a:pt x="247" y="172"/>
                  <a:pt x="247" y="172"/>
                  <a:pt x="247" y="172"/>
                </a:cubicBezTo>
                <a:lnTo>
                  <a:pt x="169" y="90"/>
                </a:lnTo>
                <a:close/>
                <a:moveTo>
                  <a:pt x="279" y="63"/>
                </a:moveTo>
                <a:cubicBezTo>
                  <a:pt x="346" y="0"/>
                  <a:pt x="346" y="0"/>
                  <a:pt x="346" y="0"/>
                </a:cubicBezTo>
                <a:moveTo>
                  <a:pt x="99" y="156"/>
                </a:moveTo>
                <a:cubicBezTo>
                  <a:pt x="69" y="185"/>
                  <a:pt x="69" y="185"/>
                  <a:pt x="69" y="185"/>
                </a:cubicBezTo>
                <a:cubicBezTo>
                  <a:pt x="46" y="206"/>
                  <a:pt x="46" y="242"/>
                  <a:pt x="67" y="265"/>
                </a:cubicBezTo>
                <a:cubicBezTo>
                  <a:pt x="67" y="265"/>
                  <a:pt x="67" y="265"/>
                  <a:pt x="67" y="265"/>
                </a:cubicBezTo>
                <a:cubicBezTo>
                  <a:pt x="88" y="287"/>
                  <a:pt x="124" y="288"/>
                  <a:pt x="147" y="267"/>
                </a:cubicBezTo>
                <a:cubicBezTo>
                  <a:pt x="177" y="238"/>
                  <a:pt x="177" y="238"/>
                  <a:pt x="177" y="238"/>
                </a:cubicBezTo>
                <a:lnTo>
                  <a:pt x="99" y="156"/>
                </a:lnTo>
                <a:close/>
                <a:moveTo>
                  <a:pt x="67" y="265"/>
                </a:moveTo>
                <a:cubicBezTo>
                  <a:pt x="0" y="328"/>
                  <a:pt x="0" y="328"/>
                  <a:pt x="0" y="328"/>
                </a:cubicBezTo>
                <a:moveTo>
                  <a:pt x="157" y="143"/>
                </a:moveTo>
                <a:cubicBezTo>
                  <a:pt x="120" y="178"/>
                  <a:pt x="120" y="178"/>
                  <a:pt x="120" y="178"/>
                </a:cubicBezTo>
                <a:moveTo>
                  <a:pt x="193" y="181"/>
                </a:moveTo>
                <a:cubicBezTo>
                  <a:pt x="156" y="216"/>
                  <a:pt x="156" y="216"/>
                  <a:pt x="156" y="21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50887E0-05EB-40A8-A974-8081D38C9CB6}"/>
              </a:ext>
            </a:extLst>
          </p:cNvPr>
          <p:cNvSpPr/>
          <p:nvPr/>
        </p:nvSpPr>
        <p:spPr>
          <a:xfrm>
            <a:off x="1007647" y="4914094"/>
            <a:ext cx="1058153" cy="2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Low/No-code</a:t>
            </a:r>
            <a:endParaRPr lang="en-US" sz="1200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C1968D-228F-45BD-BD98-71C59C50DC14}"/>
              </a:ext>
            </a:extLst>
          </p:cNvPr>
          <p:cNvSpPr/>
          <p:nvPr/>
        </p:nvSpPr>
        <p:spPr>
          <a:xfrm>
            <a:off x="2077643" y="4914094"/>
            <a:ext cx="836970" cy="2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Templates</a:t>
            </a:r>
            <a:endParaRPr lang="en-US" sz="120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E33001-1E8F-4B9C-961F-5167E5E9FBEC}"/>
              </a:ext>
            </a:extLst>
          </p:cNvPr>
          <p:cNvSpPr/>
          <p:nvPr/>
        </p:nvSpPr>
        <p:spPr>
          <a:xfrm>
            <a:off x="2958452" y="4913898"/>
            <a:ext cx="875437" cy="2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API-centric</a:t>
            </a:r>
            <a:endParaRPr lang="en-US" sz="1200" dirty="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69" name="Laptop_E770" title="Icon of a laptop">
            <a:extLst>
              <a:ext uri="{FF2B5EF4-FFF2-40B4-BE49-F238E27FC236}">
                <a16:creationId xmlns:a16="http://schemas.microsoft.com/office/drawing/2014/main" id="{56503A91-0BC6-4F74-A901-55DC83C8C02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5786" y="2991023"/>
            <a:ext cx="457135" cy="305035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85ED29-7C37-466C-895A-3D10C5B9B1F3}"/>
              </a:ext>
            </a:extLst>
          </p:cNvPr>
          <p:cNvSpPr txBox="1"/>
          <p:nvPr/>
        </p:nvSpPr>
        <p:spPr>
          <a:xfrm>
            <a:off x="8257438" y="2594125"/>
            <a:ext cx="154529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Time to Market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B3D0AA-48F5-4B6A-A1A2-576E8A3E54B1}"/>
              </a:ext>
            </a:extLst>
          </p:cNvPr>
          <p:cNvSpPr txBox="1"/>
          <p:nvPr/>
        </p:nvSpPr>
        <p:spPr>
          <a:xfrm>
            <a:off x="8145966" y="3370886"/>
            <a:ext cx="82234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Rapid</a:t>
            </a:r>
            <a:b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development</a:t>
            </a:r>
          </a:p>
        </p:txBody>
      </p:sp>
      <p:sp>
        <p:nvSpPr>
          <p:cNvPr id="72" name="Org_ECA6" title="Icon of three boxes in a bracket chart">
            <a:extLst>
              <a:ext uri="{FF2B5EF4-FFF2-40B4-BE49-F238E27FC236}">
                <a16:creationId xmlns:a16="http://schemas.microsoft.com/office/drawing/2014/main" id="{96216236-28B5-4888-B455-4AC82E1A78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62005" y="2945657"/>
            <a:ext cx="365530" cy="365708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23A1AD-47F9-4C0A-AD9C-74D596F9EB46}"/>
              </a:ext>
            </a:extLst>
          </p:cNvPr>
          <p:cNvSpPr txBox="1"/>
          <p:nvPr/>
        </p:nvSpPr>
        <p:spPr>
          <a:xfrm>
            <a:off x="9108046" y="3370886"/>
            <a:ext cx="86722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Focus on</a:t>
            </a:r>
          </a:p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business logic</a:t>
            </a:r>
          </a:p>
        </p:txBody>
      </p:sp>
      <p:sp>
        <p:nvSpPr>
          <p:cNvPr id="75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180C7A50-CBE4-4DAD-8499-07CF31BAFA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350518" y="2932347"/>
            <a:ext cx="393136" cy="414515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A939C88-18BB-478F-8B1D-F1A0B256272F}"/>
              </a:ext>
            </a:extLst>
          </p:cNvPr>
          <p:cNvSpPr txBox="1"/>
          <p:nvPr/>
        </p:nvSpPr>
        <p:spPr>
          <a:xfrm>
            <a:off x="10247873" y="2592217"/>
            <a:ext cx="12713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 billing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C370802-77C7-4701-865D-9E9459066993}"/>
              </a:ext>
            </a:extLst>
          </p:cNvPr>
          <p:cNvSpPr txBox="1"/>
          <p:nvPr/>
        </p:nvSpPr>
        <p:spPr>
          <a:xfrm>
            <a:off x="10341761" y="3368186"/>
            <a:ext cx="46166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Reduce</a:t>
            </a:r>
            <a:b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costs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1FB2904-CD46-4DCC-AFBE-0D1B7EDC4FF8}"/>
              </a:ext>
            </a:extLst>
          </p:cNvPr>
          <p:cNvSpPr txBox="1"/>
          <p:nvPr/>
        </p:nvSpPr>
        <p:spPr>
          <a:xfrm>
            <a:off x="10920027" y="3368186"/>
            <a:ext cx="50334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Pay per </a:t>
            </a:r>
          </a:p>
          <a:p>
            <a:pPr algn="ctr" defTabSz="914192"/>
            <a:r>
              <a:rPr lang="en-US" sz="11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action</a:t>
            </a:r>
          </a:p>
        </p:txBody>
      </p:sp>
      <p:sp>
        <p:nvSpPr>
          <p:cNvPr id="81" name="server" title="Icon of a server tower">
            <a:extLst>
              <a:ext uri="{FF2B5EF4-FFF2-40B4-BE49-F238E27FC236}">
                <a16:creationId xmlns:a16="http://schemas.microsoft.com/office/drawing/2014/main" id="{9DEC6A6C-DE35-40FC-A8B0-9325F7A8B2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19342" y="4499212"/>
            <a:ext cx="193176" cy="365708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82" name="server" title="Icon of a server tower">
            <a:extLst>
              <a:ext uri="{FF2B5EF4-FFF2-40B4-BE49-F238E27FC236}">
                <a16:creationId xmlns:a16="http://schemas.microsoft.com/office/drawing/2014/main" id="{A335834C-161E-4A70-815C-E15B22E8D4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81215" y="4501924"/>
            <a:ext cx="193176" cy="365708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83" name="server" title="Icon of a server tower">
            <a:extLst>
              <a:ext uri="{FF2B5EF4-FFF2-40B4-BE49-F238E27FC236}">
                <a16:creationId xmlns:a16="http://schemas.microsoft.com/office/drawing/2014/main" id="{7A06B2FA-C15B-48D3-BE80-51475B0295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41920" y="4499212"/>
            <a:ext cx="193176" cy="365708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6B1FC9D-6F7C-406A-9D25-F763DA9CFDFC}"/>
              </a:ext>
            </a:extLst>
          </p:cNvPr>
          <p:cNvSpPr/>
          <p:nvPr/>
        </p:nvSpPr>
        <p:spPr>
          <a:xfrm>
            <a:off x="8872658" y="4890227"/>
            <a:ext cx="966794" cy="4376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Event driven</a:t>
            </a:r>
          </a:p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scale</a:t>
            </a:r>
            <a:endParaRPr lang="en-US" sz="120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B4D2BA7-A15D-4C24-B801-3ABC33704F07}"/>
              </a:ext>
            </a:extLst>
          </p:cNvPr>
          <p:cNvSpPr/>
          <p:nvPr/>
        </p:nvSpPr>
        <p:spPr>
          <a:xfrm>
            <a:off x="9809108" y="4907570"/>
            <a:ext cx="910698" cy="4376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Abstraction</a:t>
            </a:r>
          </a:p>
          <a:p>
            <a:pPr algn="ctr" defTabSz="914192"/>
            <a:r>
              <a:rPr lang="en-US" sz="11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of servers</a:t>
            </a:r>
            <a:endParaRPr lang="en-US" sz="120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44EE27F-4E98-47AA-9D8C-F9497B324624}"/>
              </a:ext>
            </a:extLst>
          </p:cNvPr>
          <p:cNvSpPr txBox="1"/>
          <p:nvPr/>
        </p:nvSpPr>
        <p:spPr>
          <a:xfrm>
            <a:off x="8991646" y="4116327"/>
            <a:ext cx="17456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Reduced DevOps</a:t>
            </a:r>
          </a:p>
        </p:txBody>
      </p:sp>
      <p:pic>
        <p:nvPicPr>
          <p:cNvPr id="88" name="Graphic 44">
            <a:extLst>
              <a:ext uri="{FF2B5EF4-FFF2-40B4-BE49-F238E27FC236}">
                <a16:creationId xmlns:a16="http://schemas.microsoft.com/office/drawing/2014/main" id="{88AD69BE-1DD8-4B45-8DCD-745BB6D659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4559" y="4401695"/>
            <a:ext cx="639982" cy="639989"/>
          </a:xfrm>
          <a:prstGeom prst="rect">
            <a:avLst/>
          </a:prstGeom>
        </p:spPr>
      </p:pic>
      <p:pic>
        <p:nvPicPr>
          <p:cNvPr id="89" name="Graphic 49">
            <a:extLst>
              <a:ext uri="{FF2B5EF4-FFF2-40B4-BE49-F238E27FC236}">
                <a16:creationId xmlns:a16="http://schemas.microsoft.com/office/drawing/2014/main" id="{D5D84942-F561-4B4E-B82B-D54A53BBCA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6535" y="4401695"/>
            <a:ext cx="824716" cy="639989"/>
          </a:xfrm>
          <a:prstGeom prst="rect">
            <a:avLst/>
          </a:prstGeom>
        </p:spPr>
      </p:pic>
      <p:pic>
        <p:nvPicPr>
          <p:cNvPr id="90" name="Graphic 50">
            <a:extLst>
              <a:ext uri="{FF2B5EF4-FFF2-40B4-BE49-F238E27FC236}">
                <a16:creationId xmlns:a16="http://schemas.microsoft.com/office/drawing/2014/main" id="{EDEDE88E-2982-48F9-9E3E-7841E0F351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4558" y="3148203"/>
            <a:ext cx="639981" cy="639989"/>
          </a:xfrm>
          <a:prstGeom prst="rect">
            <a:avLst/>
          </a:prstGeom>
        </p:spPr>
      </p:pic>
      <p:pic>
        <p:nvPicPr>
          <p:cNvPr id="91" name="Graphic 51">
            <a:extLst>
              <a:ext uri="{FF2B5EF4-FFF2-40B4-BE49-F238E27FC236}">
                <a16:creationId xmlns:a16="http://schemas.microsoft.com/office/drawing/2014/main" id="{9ED12DF6-E9D3-4BD1-96B6-FE41813E0C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9883" y="3148203"/>
            <a:ext cx="738019" cy="639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7F87B1-1B74-47F8-B294-ED9144DFE278}"/>
              </a:ext>
            </a:extLst>
          </p:cNvPr>
          <p:cNvSpPr/>
          <p:nvPr/>
        </p:nvSpPr>
        <p:spPr>
          <a:xfrm>
            <a:off x="4788843" y="2548748"/>
            <a:ext cx="2835245" cy="36927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914192"/>
            <a:r>
              <a:rPr lang="en-US" sz="1765" dirty="0">
                <a:solidFill>
                  <a:srgbClr val="0070C0"/>
                </a:solidFill>
                <a:latin typeface="Segoe UI"/>
              </a:rPr>
              <a:t>Azure Integration Services</a:t>
            </a:r>
          </a:p>
        </p:txBody>
      </p:sp>
      <p:grpSp>
        <p:nvGrpSpPr>
          <p:cNvPr id="45" name="Group 11">
            <a:extLst>
              <a:ext uri="{FF2B5EF4-FFF2-40B4-BE49-F238E27FC236}">
                <a16:creationId xmlns:a16="http://schemas.microsoft.com/office/drawing/2014/main" id="{566C2E1D-9DC6-E347-B89F-52D419E22F8A}"/>
              </a:ext>
            </a:extLst>
          </p:cNvPr>
          <p:cNvGrpSpPr/>
          <p:nvPr/>
        </p:nvGrpSpPr>
        <p:grpSpPr>
          <a:xfrm>
            <a:off x="7419548" y="1887127"/>
            <a:ext cx="632856" cy="719262"/>
            <a:chOff x="9898610" y="3542213"/>
            <a:chExt cx="632946" cy="719364"/>
          </a:xfrm>
        </p:grpSpPr>
        <p:sp>
          <p:nvSpPr>
            <p:cNvPr id="46" name="Rectangle 12">
              <a:extLst>
                <a:ext uri="{FF2B5EF4-FFF2-40B4-BE49-F238E27FC236}">
                  <a16:creationId xmlns:a16="http://schemas.microsoft.com/office/drawing/2014/main" id="{12D4F2E9-E7E6-044D-9728-93721A925DA1}"/>
                </a:ext>
              </a:extLst>
            </p:cNvPr>
            <p:cNvSpPr/>
            <p:nvPr/>
          </p:nvSpPr>
          <p:spPr bwMode="auto">
            <a:xfrm>
              <a:off x="9898611" y="3542213"/>
              <a:ext cx="632944" cy="71936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BB7BFD87-02B2-8C40-9DBE-051C6AC2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98610" y="3542213"/>
              <a:ext cx="632946" cy="489428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3F925E9-6ABE-2049-978D-42B34CFA7BD9}"/>
              </a:ext>
            </a:extLst>
          </p:cNvPr>
          <p:cNvSpPr txBox="1"/>
          <p:nvPr/>
        </p:nvSpPr>
        <p:spPr>
          <a:xfrm>
            <a:off x="1805325" y="4116326"/>
            <a:ext cx="1414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2"/>
            <a:r>
              <a:rPr lang="en-US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Approachable</a:t>
            </a:r>
          </a:p>
        </p:txBody>
      </p:sp>
      <p:sp>
        <p:nvSpPr>
          <p:cNvPr id="51" name="speedometer_2" title="Icon of a spedometer showing fast speed">
            <a:extLst>
              <a:ext uri="{FF2B5EF4-FFF2-40B4-BE49-F238E27FC236}">
                <a16:creationId xmlns:a16="http://schemas.microsoft.com/office/drawing/2014/main" id="{E9F1F95D-8B02-7F48-A3DB-95FA7D48F36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88332" y="2930350"/>
            <a:ext cx="365708" cy="36570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52" name="Market_EAFC" title="Icon of a line graph with an arrow at the end pointing up">
            <a:extLst>
              <a:ext uri="{FF2B5EF4-FFF2-40B4-BE49-F238E27FC236}">
                <a16:creationId xmlns:a16="http://schemas.microsoft.com/office/drawing/2014/main" id="{C1DE5BE2-CC46-F147-A4FF-48F7E19DF4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150343" y="4499212"/>
            <a:ext cx="411422" cy="249499"/>
          </a:xfrm>
          <a:custGeom>
            <a:avLst/>
            <a:gdLst>
              <a:gd name="T0" fmla="*/ 4688 w 6657"/>
              <a:gd name="T1" fmla="*/ 0 h 4037"/>
              <a:gd name="T2" fmla="*/ 6657 w 6657"/>
              <a:gd name="T3" fmla="*/ 0 h 4037"/>
              <a:gd name="T4" fmla="*/ 6657 w 6657"/>
              <a:gd name="T5" fmla="*/ 1970 h 4037"/>
              <a:gd name="T6" fmla="*/ 0 w 6657"/>
              <a:gd name="T7" fmla="*/ 4037 h 4037"/>
              <a:gd name="T8" fmla="*/ 2501 w 6657"/>
              <a:gd name="T9" fmla="*/ 1532 h 4037"/>
              <a:gd name="T10" fmla="*/ 3813 w 6657"/>
              <a:gd name="T11" fmla="*/ 2846 h 4037"/>
              <a:gd name="T12" fmla="*/ 6657 w 6657"/>
              <a:gd name="T13" fmla="*/ 0 h 4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57" h="4037">
                <a:moveTo>
                  <a:pt x="4688" y="0"/>
                </a:moveTo>
                <a:lnTo>
                  <a:pt x="6657" y="0"/>
                </a:lnTo>
                <a:lnTo>
                  <a:pt x="6657" y="1970"/>
                </a:lnTo>
                <a:moveTo>
                  <a:pt x="0" y="4037"/>
                </a:moveTo>
                <a:lnTo>
                  <a:pt x="2501" y="1532"/>
                </a:lnTo>
                <a:lnTo>
                  <a:pt x="3813" y="2846"/>
                </a:lnTo>
                <a:lnTo>
                  <a:pt x="6657" y="0"/>
                </a:ln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53" name="Script_F03A" title="Icon of an unrolled document with writing on it">
            <a:extLst>
              <a:ext uri="{FF2B5EF4-FFF2-40B4-BE49-F238E27FC236}">
                <a16:creationId xmlns:a16="http://schemas.microsoft.com/office/drawing/2014/main" id="{D3A5F6FA-A3C4-F24B-BD38-22146D2FC42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33307" y="4499212"/>
            <a:ext cx="365531" cy="365708"/>
          </a:xfrm>
          <a:custGeom>
            <a:avLst/>
            <a:gdLst>
              <a:gd name="T0" fmla="*/ 2638 w 3768"/>
              <a:gd name="T1" fmla="*/ 3015 h 3768"/>
              <a:gd name="T2" fmla="*/ 2371 w 3768"/>
              <a:gd name="T3" fmla="*/ 3125 h 3768"/>
              <a:gd name="T4" fmla="*/ 2261 w 3768"/>
              <a:gd name="T5" fmla="*/ 3392 h 3768"/>
              <a:gd name="T6" fmla="*/ 2371 w 3768"/>
              <a:gd name="T7" fmla="*/ 3658 h 3768"/>
              <a:gd name="T8" fmla="*/ 2638 w 3768"/>
              <a:gd name="T9" fmla="*/ 3768 h 3768"/>
              <a:gd name="T10" fmla="*/ 377 w 3768"/>
              <a:gd name="T11" fmla="*/ 3768 h 3768"/>
              <a:gd name="T12" fmla="*/ 110 w 3768"/>
              <a:gd name="T13" fmla="*/ 3658 h 3768"/>
              <a:gd name="T14" fmla="*/ 0 w 3768"/>
              <a:gd name="T15" fmla="*/ 3392 h 3768"/>
              <a:gd name="T16" fmla="*/ 110 w 3768"/>
              <a:gd name="T17" fmla="*/ 3125 h 3768"/>
              <a:gd name="T18" fmla="*/ 377 w 3768"/>
              <a:gd name="T19" fmla="*/ 3015 h 3768"/>
              <a:gd name="T20" fmla="*/ 2638 w 3768"/>
              <a:gd name="T21" fmla="*/ 3015 h 3768"/>
              <a:gd name="T22" fmla="*/ 3382 w 3768"/>
              <a:gd name="T23" fmla="*/ 0 h 3768"/>
              <a:gd name="T24" fmla="*/ 879 w 3768"/>
              <a:gd name="T25" fmla="*/ 0 h 3768"/>
              <a:gd name="T26" fmla="*/ 502 w 3768"/>
              <a:gd name="T27" fmla="*/ 377 h 3768"/>
              <a:gd name="T28" fmla="*/ 502 w 3768"/>
              <a:gd name="T29" fmla="*/ 3015 h 3768"/>
              <a:gd name="T30" fmla="*/ 3015 w 3768"/>
              <a:gd name="T31" fmla="*/ 753 h 3768"/>
              <a:gd name="T32" fmla="*/ 3392 w 3768"/>
              <a:gd name="T33" fmla="*/ 753 h 3768"/>
              <a:gd name="T34" fmla="*/ 3768 w 3768"/>
              <a:gd name="T35" fmla="*/ 377 h 3768"/>
              <a:gd name="T36" fmla="*/ 3392 w 3768"/>
              <a:gd name="T37" fmla="*/ 0 h 3768"/>
              <a:gd name="T38" fmla="*/ 3015 w 3768"/>
              <a:gd name="T39" fmla="*/ 377 h 3768"/>
              <a:gd name="T40" fmla="*/ 3015 w 3768"/>
              <a:gd name="T41" fmla="*/ 2387 h 3768"/>
              <a:gd name="T42" fmla="*/ 3015 w 3768"/>
              <a:gd name="T43" fmla="*/ 2387 h 3768"/>
              <a:gd name="T44" fmla="*/ 3015 w 3768"/>
              <a:gd name="T45" fmla="*/ 3392 h 3768"/>
              <a:gd name="T46" fmla="*/ 377 w 3768"/>
              <a:gd name="T47" fmla="*/ 3768 h 3768"/>
              <a:gd name="T48" fmla="*/ 2638 w 3768"/>
              <a:gd name="T49" fmla="*/ 3768 h 3768"/>
              <a:gd name="T50" fmla="*/ 3015 w 3768"/>
              <a:gd name="T51" fmla="*/ 3392 h 3768"/>
              <a:gd name="T52" fmla="*/ 879 w 3768"/>
              <a:gd name="T53" fmla="*/ 753 h 3768"/>
              <a:gd name="T54" fmla="*/ 2638 w 3768"/>
              <a:gd name="T55" fmla="*/ 753 h 3768"/>
              <a:gd name="T56" fmla="*/ 879 w 3768"/>
              <a:gd name="T57" fmla="*/ 1256 h 3768"/>
              <a:gd name="T58" fmla="*/ 2638 w 3768"/>
              <a:gd name="T59" fmla="*/ 1256 h 3768"/>
              <a:gd name="T60" fmla="*/ 879 w 3768"/>
              <a:gd name="T61" fmla="*/ 1758 h 3768"/>
              <a:gd name="T62" fmla="*/ 2638 w 3768"/>
              <a:gd name="T63" fmla="*/ 1758 h 3768"/>
              <a:gd name="T64" fmla="*/ 879 w 3768"/>
              <a:gd name="T65" fmla="*/ 2261 h 3768"/>
              <a:gd name="T66" fmla="*/ 2638 w 3768"/>
              <a:gd name="T67" fmla="*/ 2261 h 3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68" h="3768">
                <a:moveTo>
                  <a:pt x="2638" y="3015"/>
                </a:moveTo>
                <a:cubicBezTo>
                  <a:pt x="2534" y="3015"/>
                  <a:pt x="2439" y="3057"/>
                  <a:pt x="2371" y="3125"/>
                </a:cubicBezTo>
                <a:cubicBezTo>
                  <a:pt x="2303" y="3193"/>
                  <a:pt x="2261" y="3287"/>
                  <a:pt x="2261" y="3392"/>
                </a:cubicBezTo>
                <a:cubicBezTo>
                  <a:pt x="2261" y="3496"/>
                  <a:pt x="2303" y="3590"/>
                  <a:pt x="2371" y="3658"/>
                </a:cubicBezTo>
                <a:cubicBezTo>
                  <a:pt x="2439" y="3726"/>
                  <a:pt x="2534" y="3768"/>
                  <a:pt x="2638" y="3768"/>
                </a:cubicBezTo>
                <a:moveTo>
                  <a:pt x="377" y="3768"/>
                </a:moveTo>
                <a:cubicBezTo>
                  <a:pt x="272" y="3768"/>
                  <a:pt x="178" y="3726"/>
                  <a:pt x="110" y="3658"/>
                </a:cubicBezTo>
                <a:cubicBezTo>
                  <a:pt x="42" y="3590"/>
                  <a:pt x="0" y="3496"/>
                  <a:pt x="0" y="3392"/>
                </a:cubicBezTo>
                <a:cubicBezTo>
                  <a:pt x="0" y="3287"/>
                  <a:pt x="42" y="3193"/>
                  <a:pt x="110" y="3125"/>
                </a:cubicBezTo>
                <a:cubicBezTo>
                  <a:pt x="178" y="3057"/>
                  <a:pt x="272" y="3015"/>
                  <a:pt x="377" y="3015"/>
                </a:cubicBezTo>
                <a:cubicBezTo>
                  <a:pt x="2638" y="3015"/>
                  <a:pt x="2638" y="3015"/>
                  <a:pt x="2638" y="3015"/>
                </a:cubicBezTo>
                <a:moveTo>
                  <a:pt x="3382" y="0"/>
                </a:moveTo>
                <a:cubicBezTo>
                  <a:pt x="879" y="0"/>
                  <a:pt x="879" y="0"/>
                  <a:pt x="879" y="0"/>
                </a:cubicBezTo>
                <a:cubicBezTo>
                  <a:pt x="671" y="0"/>
                  <a:pt x="502" y="168"/>
                  <a:pt x="502" y="377"/>
                </a:cubicBezTo>
                <a:cubicBezTo>
                  <a:pt x="502" y="3015"/>
                  <a:pt x="502" y="3015"/>
                  <a:pt x="502" y="3015"/>
                </a:cubicBezTo>
                <a:moveTo>
                  <a:pt x="3015" y="753"/>
                </a:moveTo>
                <a:cubicBezTo>
                  <a:pt x="3392" y="753"/>
                  <a:pt x="3392" y="753"/>
                  <a:pt x="3392" y="753"/>
                </a:cubicBezTo>
                <a:cubicBezTo>
                  <a:pt x="3600" y="753"/>
                  <a:pt x="3768" y="585"/>
                  <a:pt x="3768" y="377"/>
                </a:cubicBezTo>
                <a:cubicBezTo>
                  <a:pt x="3768" y="168"/>
                  <a:pt x="3600" y="0"/>
                  <a:pt x="3392" y="0"/>
                </a:cubicBezTo>
                <a:cubicBezTo>
                  <a:pt x="3183" y="0"/>
                  <a:pt x="3015" y="168"/>
                  <a:pt x="3015" y="377"/>
                </a:cubicBezTo>
                <a:cubicBezTo>
                  <a:pt x="3015" y="2387"/>
                  <a:pt x="3015" y="2387"/>
                  <a:pt x="3015" y="2387"/>
                </a:cubicBezTo>
                <a:moveTo>
                  <a:pt x="3015" y="2387"/>
                </a:moveTo>
                <a:cubicBezTo>
                  <a:pt x="3015" y="3392"/>
                  <a:pt x="3015" y="3392"/>
                  <a:pt x="3015" y="3392"/>
                </a:cubicBezTo>
                <a:moveTo>
                  <a:pt x="377" y="3768"/>
                </a:moveTo>
                <a:cubicBezTo>
                  <a:pt x="2638" y="3768"/>
                  <a:pt x="2638" y="3768"/>
                  <a:pt x="2638" y="3768"/>
                </a:cubicBezTo>
                <a:cubicBezTo>
                  <a:pt x="2846" y="3768"/>
                  <a:pt x="3015" y="3600"/>
                  <a:pt x="3015" y="3392"/>
                </a:cubicBezTo>
                <a:moveTo>
                  <a:pt x="879" y="753"/>
                </a:moveTo>
                <a:cubicBezTo>
                  <a:pt x="2638" y="753"/>
                  <a:pt x="2638" y="753"/>
                  <a:pt x="2638" y="753"/>
                </a:cubicBezTo>
                <a:moveTo>
                  <a:pt x="879" y="1256"/>
                </a:moveTo>
                <a:cubicBezTo>
                  <a:pt x="2638" y="1256"/>
                  <a:pt x="2638" y="1256"/>
                  <a:pt x="2638" y="1256"/>
                </a:cubicBezTo>
                <a:moveTo>
                  <a:pt x="879" y="1758"/>
                </a:moveTo>
                <a:cubicBezTo>
                  <a:pt x="2638" y="1758"/>
                  <a:pt x="2638" y="1758"/>
                  <a:pt x="2638" y="1758"/>
                </a:cubicBezTo>
                <a:moveTo>
                  <a:pt x="879" y="2261"/>
                </a:moveTo>
                <a:cubicBezTo>
                  <a:pt x="2638" y="2261"/>
                  <a:pt x="2638" y="2261"/>
                  <a:pt x="2638" y="2261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 sz="1765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581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42268FB-C108-42EC-9497-2D7C3477F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5700" y="2072956"/>
            <a:ext cx="1045300" cy="83087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D4CEE65-84F7-46EE-BE06-1C3AB0FAF3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90" t="29121" r="32351" b="29121"/>
          <a:stretch/>
        </p:blipFill>
        <p:spPr>
          <a:xfrm>
            <a:off x="4513110" y="2072956"/>
            <a:ext cx="960126" cy="8308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8EAA8D0-05B7-46EB-B807-3B1E65FC1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2910" y="3954163"/>
            <a:ext cx="830879" cy="83087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CBB3D1-CC8D-48E3-8B16-66BC39614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7732" y="3954162"/>
            <a:ext cx="830879" cy="830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FCF335-CB88-4EB5-AAAA-A85D512BC772}"/>
              </a:ext>
            </a:extLst>
          </p:cNvPr>
          <p:cNvSpPr txBox="1"/>
          <p:nvPr/>
        </p:nvSpPr>
        <p:spPr>
          <a:xfrm>
            <a:off x="4287777" y="3058212"/>
            <a:ext cx="1452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67603-9A3E-49C6-87A8-3F0C8A4EC179}"/>
              </a:ext>
            </a:extLst>
          </p:cNvPr>
          <p:cNvSpPr txBox="1"/>
          <p:nvPr/>
        </p:nvSpPr>
        <p:spPr>
          <a:xfrm>
            <a:off x="6372012" y="3058212"/>
            <a:ext cx="1452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Workflows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994AF-5299-4A03-9213-F2A900E96390}"/>
              </a:ext>
            </a:extLst>
          </p:cNvPr>
          <p:cNvSpPr txBox="1"/>
          <p:nvPr/>
        </p:nvSpPr>
        <p:spPr>
          <a:xfrm>
            <a:off x="4266834" y="4937546"/>
            <a:ext cx="1452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Messages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3A889-A43E-4CCA-B9E6-0ED391B86080}"/>
              </a:ext>
            </a:extLst>
          </p:cNvPr>
          <p:cNvSpPr txBox="1"/>
          <p:nvPr/>
        </p:nvSpPr>
        <p:spPr>
          <a:xfrm>
            <a:off x="6372012" y="4937545"/>
            <a:ext cx="1452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49558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K2113_Rosanova_Vinogradsky_Fancey_NEW TEMPLATE" id="{32093FF9-A378-4C82-9DA5-7304D25CCD96}" vid="{DACA60E9-2470-47AB-A292-E4075B4FBDDA}"/>
    </a:ext>
  </a:extLst>
</a:theme>
</file>

<file path=ppt/theme/theme4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5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6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_v04.potx" id="{A39623A4-DF72-47A4-96E2-174F3239EAB2}" vid="{A6C15879-F4A4-4293-A3FB-BF2C930CA64B}"/>
    </a:ext>
  </a:extLst>
</a:theme>
</file>

<file path=ppt/theme/theme7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</TotalTime>
  <Words>1368</Words>
  <Application>Microsoft Office PowerPoint</Application>
  <PresentationFormat>Widescreen</PresentationFormat>
  <Paragraphs>413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5-30721_Build_2016_Template_Light</vt:lpstr>
      <vt:lpstr>Office Theme</vt:lpstr>
      <vt:lpstr>1_5-50195_Microsoft_Build_Template</vt:lpstr>
      <vt:lpstr>Azure PPT Template - 2018</vt:lpstr>
      <vt:lpstr>WHITE TEMPLATE</vt:lpstr>
      <vt:lpstr>9-51027_Microsoft_Ready_Template</vt:lpstr>
      <vt:lpstr>1_WHITE TEMPLATE</vt:lpstr>
      <vt:lpstr>PowerPoint Presentation</vt:lpstr>
      <vt:lpstr>PowerPoint Presentation</vt:lpstr>
      <vt:lpstr>About Me</vt:lpstr>
      <vt:lpstr>PowerPoint Presentation</vt:lpstr>
      <vt:lpstr>PowerPoint Presentation</vt:lpstr>
      <vt:lpstr>PowerPoint Presentation</vt:lpstr>
      <vt:lpstr>Azure Integration Services</vt:lpstr>
      <vt:lpstr>Azure Integration Services</vt:lpstr>
      <vt:lpstr>PowerPoint Presentation</vt:lpstr>
      <vt:lpstr>PowerPoint Presentation</vt:lpstr>
      <vt:lpstr>PowerPoint Presentation</vt:lpstr>
      <vt:lpstr>API Management</vt:lpstr>
      <vt:lpstr>PowerPoint Presentation</vt:lpstr>
      <vt:lpstr>Gateway Pattern</vt:lpstr>
      <vt:lpstr>Demo: API Management</vt:lpstr>
      <vt:lpstr>API Management</vt:lpstr>
      <vt:lpstr>There is a policy for that</vt:lpstr>
      <vt:lpstr>Policy scopes</vt:lpstr>
      <vt:lpstr>PowerPoint Presentation</vt:lpstr>
      <vt:lpstr>Use Revisions when</vt:lpstr>
      <vt:lpstr>Use Versions when</vt:lpstr>
      <vt:lpstr>Security and protection</vt:lpstr>
      <vt:lpstr>VNETs and Hybrid</vt:lpstr>
      <vt:lpstr>VNETs and Hybrid</vt:lpstr>
      <vt:lpstr>PubSub for two different models</vt:lpstr>
      <vt:lpstr>Features of Service Bus</vt:lpstr>
      <vt:lpstr>A simple queue</vt:lpstr>
      <vt:lpstr>Topics &amp; Subscriptions</vt:lpstr>
      <vt:lpstr>Where does Service Bus fit in?</vt:lpstr>
      <vt:lpstr>Event Grid: Manage all events in one place</vt:lpstr>
      <vt:lpstr>Consistency</vt:lpstr>
      <vt:lpstr>PowerPoint Presentation</vt:lpstr>
      <vt:lpstr>Azure Logic Apps Powerful Capabilities</vt:lpstr>
      <vt:lpstr>Platform Flexibility</vt:lpstr>
      <vt:lpstr>Complete</vt:lpstr>
      <vt:lpstr>Easy Hybrid Integration</vt:lpstr>
      <vt:lpstr>Demo: Order Processing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Messaging Services</dc:title>
  <dc:creator>Peter Roden</dc:creator>
  <cp:lastModifiedBy>David Barkol</cp:lastModifiedBy>
  <cp:revision>258</cp:revision>
  <dcterms:created xsi:type="dcterms:W3CDTF">2018-01-22T17:15:05Z</dcterms:created>
  <dcterms:modified xsi:type="dcterms:W3CDTF">2019-09-11T00:27:15Z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peroden@microsoft.com</vt:lpwstr>
  </property>
  <property fmtid="{D5CDD505-2E9C-101B-9397-08002B2CF9AE}" pid="5" name="MSIP_Label_f42aa342-8706-4288-bd11-ebb85995028c_SetDate">
    <vt:lpwstr>2018-01-22T17:15:40.8579070Z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